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0" r:id="rId4"/>
  </p:sldMasterIdLst>
  <p:notesMasterIdLst>
    <p:notesMasterId r:id="rId22"/>
  </p:notesMasterIdLst>
  <p:sldIdLst>
    <p:sldId id="257" r:id="rId5"/>
    <p:sldId id="256" r:id="rId6"/>
    <p:sldId id="258" r:id="rId7"/>
    <p:sldId id="259" r:id="rId8"/>
    <p:sldId id="260" r:id="rId9"/>
    <p:sldId id="273" r:id="rId10"/>
    <p:sldId id="263" r:id="rId11"/>
    <p:sldId id="264" r:id="rId12"/>
    <p:sldId id="265" r:id="rId13"/>
    <p:sldId id="274" r:id="rId14"/>
    <p:sldId id="275" r:id="rId15"/>
    <p:sldId id="276" r:id="rId16"/>
    <p:sldId id="277" r:id="rId17"/>
    <p:sldId id="278" r:id="rId18"/>
    <p:sldId id="279" r:id="rId19"/>
    <p:sldId id="272" r:id="rId20"/>
    <p:sldId id="280"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Huggins" initials="SH" lastIdx="6" clrIdx="0">
    <p:extLst>
      <p:ext uri="{19B8F6BF-5375-455C-9EA6-DF929625EA0E}">
        <p15:presenceInfo xmlns:p15="http://schemas.microsoft.com/office/powerpoint/2012/main" userId="59eb9de97f697fbe" providerId="Windows Live"/>
      </p:ext>
    </p:extLst>
  </p:cmAuthor>
  <p:cmAuthor id="2" name="June, Stacie" initials="JS" lastIdx="2" clrIdx="1">
    <p:extLst>
      <p:ext uri="{19B8F6BF-5375-455C-9EA6-DF929625EA0E}">
        <p15:presenceInfo xmlns:p15="http://schemas.microsoft.com/office/powerpoint/2012/main" userId="S::Stacie.June@unilever.com::6afff757-5416-4aaf-bc58-7f8085e7d7d4" providerId="AD"/>
      </p:ext>
    </p:extLst>
  </p:cmAuthor>
  <p:cmAuthor id="3" name="Sarah Binns" initials="SB" lastIdx="1" clrIdx="2">
    <p:extLst>
      <p:ext uri="{19B8F6BF-5375-455C-9EA6-DF929625EA0E}">
        <p15:presenceInfo xmlns:p15="http://schemas.microsoft.com/office/powerpoint/2012/main" userId="44ca82e01afbb258" providerId="Windows Live"/>
      </p:ext>
    </p:extLst>
  </p:cmAuthor>
  <p:cmAuthor id="4" name="Alex Haworth" initials="AH" lastIdx="2" clrIdx="3">
    <p:extLst>
      <p:ext uri="{19B8F6BF-5375-455C-9EA6-DF929625EA0E}">
        <p15:presenceInfo xmlns:p15="http://schemas.microsoft.com/office/powerpoint/2012/main" userId="S::alex.haworth@wearefutures.com::0d60a2ff-f251-4c07-95d7-0aae2a9a6aa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C5C"/>
    <a:srgbClr val="E77A22"/>
    <a:srgbClr val="0084D4"/>
    <a:srgbClr val="84BD00"/>
    <a:srgbClr val="34C7F5"/>
    <a:srgbClr val="3B9B47"/>
    <a:srgbClr val="0084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FA4CDD-0C51-4EF9-8B91-CA1EDACBD66C}" v="2" dt="2023-08-04T16:21:25.7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147"/>
    <p:restoredTop sz="68593" autoAdjust="0"/>
  </p:normalViewPr>
  <p:slideViewPr>
    <p:cSldViewPr snapToGrid="0" snapToObjects="1">
      <p:cViewPr varScale="1">
        <p:scale>
          <a:sx n="50" d="100"/>
          <a:sy n="50" d="100"/>
        </p:scale>
        <p:origin x="2132" y="28"/>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CE2D7D-6FFB-5349-ABCA-693EBA1E5D7F}" type="datetimeFigureOut">
              <a:rPr lang="en-US" smtClean="0"/>
              <a:t>8/4/2023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50FB2F-71EA-DA45-9639-0EE1B5989B31}" type="slidenum">
              <a:rPr lang="en-US" smtClean="0"/>
              <a:t>‹#›</a:t>
            </a:fld>
            <a:endParaRPr lang="en-US"/>
          </a:p>
        </p:txBody>
      </p:sp>
    </p:spTree>
    <p:extLst>
      <p:ext uri="{BB962C8B-B14F-4D97-AF65-F5344CB8AC3E}">
        <p14:creationId xmlns:p14="http://schemas.microsoft.com/office/powerpoint/2010/main" val="2152400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dove.com/content/dam/unilever/dove/global/english/personal_care_unidentified/all/appearance_ideals_-_student_activity_sheets-717945.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Arial" panose="020B0604020202020204" pitchFamily="34" charset="0"/>
                <a:cs typeface="Arial" panose="020B0604020202020204" pitchFamily="34" charset="0"/>
              </a:rPr>
              <a:t>Video Note:</a:t>
            </a:r>
            <a:endParaRPr lang="en-US" sz="12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If a Security Warning about external media appears, </a:t>
            </a:r>
            <a:r>
              <a:rPr lang="en-US" sz="1200" b="1" dirty="0">
                <a:latin typeface="Arial" panose="020B0604020202020204" pitchFamily="34" charset="0"/>
                <a:cs typeface="Arial" panose="020B0604020202020204" pitchFamily="34" charset="0"/>
              </a:rPr>
              <a:t>click Enable Content</a:t>
            </a:r>
            <a:r>
              <a:rPr lang="en-US" sz="1200" dirty="0">
                <a:latin typeface="Arial" panose="020B0604020202020204" pitchFamily="34" charset="0"/>
                <a:cs typeface="Arial" panose="020B0604020202020204" pitchFamily="34" charset="0"/>
              </a:rPr>
              <a:t>. This will allow the videos to play.</a:t>
            </a:r>
            <a:endParaRPr lang="en-US" sz="1200" u="none" strike="noStrike"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F150FB2F-71EA-DA45-9639-0EE1B5989B31}" type="slidenum">
              <a:rPr lang="en-US" smtClean="0"/>
              <a:t>0</a:t>
            </a:fld>
            <a:endParaRPr lang="en-US"/>
          </a:p>
        </p:txBody>
      </p:sp>
    </p:spTree>
    <p:extLst>
      <p:ext uri="{BB962C8B-B14F-4D97-AF65-F5344CB8AC3E}">
        <p14:creationId xmlns:p14="http://schemas.microsoft.com/office/powerpoint/2010/main" val="617320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Teacher Notes:</a:t>
            </a:r>
          </a:p>
          <a:p>
            <a:endParaRPr lang="en-US" sz="1100" b="0" dirty="0">
              <a:latin typeface="Arial" panose="020B0604020202020204" pitchFamily="34" charset="0"/>
              <a:cs typeface="Arial" panose="020B0604020202020204" pitchFamily="34" charset="0"/>
            </a:endParaRPr>
          </a:p>
          <a:p>
            <a:pPr marL="0" marR="0">
              <a:lnSpc>
                <a:spcPct val="115000"/>
              </a:lnSpc>
              <a:spcBef>
                <a:spcPts val="0"/>
              </a:spcBef>
              <a:spcAft>
                <a:spcPts val="0"/>
              </a:spcAft>
            </a:pPr>
            <a:r>
              <a:rPr lang="en-US" sz="1100" b="1" dirty="0">
                <a:effectLst/>
                <a:latin typeface="Arial" panose="020B0604020202020204" pitchFamily="34" charset="0"/>
                <a:ea typeface="Arial" panose="020B0604020202020204" pitchFamily="34" charset="0"/>
                <a:cs typeface="Arial" panose="020B0604020202020204" pitchFamily="34" charset="0"/>
              </a:rPr>
              <a:t>Virtual Facilitation Options:</a:t>
            </a:r>
            <a:endParaRPr lang="en-US" sz="1100" dirty="0">
              <a:effectLst/>
              <a:latin typeface="Arial" panose="020B0604020202020204" pitchFamily="34" charset="0"/>
              <a:ea typeface="Arial" panose="020B0604020202020204" pitchFamily="34" charset="0"/>
              <a:cs typeface="Arial" panose="020B0604020202020204" pitchFamily="34" charset="0"/>
            </a:endParaRPr>
          </a:p>
          <a:p>
            <a:pPr marL="171450" marR="0" lvl="0" indent="-171450">
              <a:lnSpc>
                <a:spcPct val="115000"/>
              </a:lnSpc>
              <a:spcBef>
                <a:spcPts val="0"/>
              </a:spcBef>
              <a:spcAft>
                <a:spcPts val="0"/>
              </a:spcAft>
              <a:buFont typeface="Arial" panose="020B0604020202020204" pitchFamily="34" charset="0"/>
              <a:buChar char="•"/>
            </a:pPr>
            <a:r>
              <a:rPr lang="en-US" sz="1100" dirty="0">
                <a:effectLst/>
                <a:latin typeface="Arial" panose="020B0604020202020204" pitchFamily="34" charset="0"/>
                <a:cs typeface="Arial" panose="020B0604020202020204" pitchFamily="34" charset="0"/>
              </a:rPr>
              <a:t>Have pupils find a partner—one pupil should be “Partner A” and one should be “Partner B.” </a:t>
            </a:r>
            <a:r>
              <a:rPr lang="en-US" sz="1100" u="none" strike="noStrike" dirty="0">
                <a:effectLst/>
                <a:latin typeface="Arial" panose="020B0604020202020204" pitchFamily="34" charset="0"/>
                <a:ea typeface="Arial" panose="020B0604020202020204" pitchFamily="34" charset="0"/>
                <a:cs typeface="Arial" panose="020B0604020202020204" pitchFamily="34" charset="0"/>
              </a:rPr>
              <a:t>Inform them that a series of scripts will appear on the screen. The assigned person should read the script while the other partner needs to think of a way to “flip it” by talking about something other than appearance.</a:t>
            </a:r>
          </a:p>
          <a:p>
            <a:pPr marL="628650" marR="0" lvl="1" indent="-171450">
              <a:lnSpc>
                <a:spcPct val="115000"/>
              </a:lnSpc>
              <a:spcBef>
                <a:spcPts val="0"/>
              </a:spcBef>
              <a:spcAft>
                <a:spcPts val="0"/>
              </a:spcAft>
              <a:buFont typeface="Arial" panose="020B0604020202020204" pitchFamily="34" charset="0"/>
              <a:buChar char="•"/>
            </a:pPr>
            <a:r>
              <a:rPr lang="en-US" sz="1100" b="1" i="0" u="none" strike="noStrike" dirty="0">
                <a:effectLst/>
                <a:highlight>
                  <a:srgbClr val="FFFF00"/>
                </a:highlight>
                <a:latin typeface="Arial" panose="020B0604020202020204" pitchFamily="34" charset="0"/>
                <a:ea typeface="Arial" panose="020B0604020202020204" pitchFamily="34" charset="0"/>
                <a:cs typeface="Arial" panose="020B0604020202020204" pitchFamily="34" charset="0"/>
              </a:rPr>
              <a:t>(Anticipated responses to each example might include: What is your favourite sport to play? Who do you think is the best artist in our class? I’m worried about our math test; who do you think I should work with? I like that everyone is unique and looks different. Isn’t it cool that we all have different things we’re good at?)</a:t>
            </a:r>
            <a:br>
              <a:rPr lang="en-US" sz="1100" b="1" i="0" u="none" strike="noStrike" dirty="0">
                <a:effectLst/>
                <a:highlight>
                  <a:srgbClr val="FFFF00"/>
                </a:highlight>
                <a:latin typeface="Arial" panose="020B0604020202020204" pitchFamily="34" charset="0"/>
                <a:ea typeface="Arial" panose="020B0604020202020204" pitchFamily="34" charset="0"/>
                <a:cs typeface="Arial" panose="020B0604020202020204" pitchFamily="34" charset="0"/>
              </a:rPr>
            </a:br>
            <a:endParaRPr lang="en-US" sz="1100" b="1" i="0" u="none" strike="noStrike" dirty="0">
              <a:effectLst/>
              <a:highlight>
                <a:srgbClr val="FFFF00"/>
              </a:highlight>
              <a:latin typeface="Arial" panose="020B0604020202020204" pitchFamily="34" charset="0"/>
              <a:ea typeface="Arial" panose="020B0604020202020204" pitchFamily="34" charset="0"/>
              <a:cs typeface="Arial" panose="020B0604020202020204" pitchFamily="34" charset="0"/>
            </a:endParaRPr>
          </a:p>
          <a:p>
            <a:pPr marL="171450" marR="0" lvl="0" indent="-171450">
              <a:lnSpc>
                <a:spcPct val="115000"/>
              </a:lnSpc>
              <a:spcBef>
                <a:spcPts val="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cs typeface="Arial" panose="020B0604020202020204" pitchFamily="34" charset="0"/>
              </a:rPr>
              <a:t>Click to reveal the first script, “Who do you think is the best-looking pupil in our class?” Provide 1-2 minutes to discuss. Remind pupils that the objective is to talk about something else and to stop talking about appearance.</a:t>
            </a:r>
            <a:br>
              <a:rPr lang="en-US" sz="1100" u="none" strike="noStrike" dirty="0">
                <a:effectLst/>
                <a:latin typeface="Arial" panose="020B0604020202020204" pitchFamily="34" charset="0"/>
                <a:ea typeface="Arial" panose="020B0604020202020204" pitchFamily="34" charset="0"/>
                <a:cs typeface="Arial" panose="020B0604020202020204" pitchFamily="34" charset="0"/>
              </a:rPr>
            </a:br>
            <a:endParaRPr lang="en-US" sz="1100" u="none" strike="noStrike" dirty="0">
              <a:effectLst/>
              <a:latin typeface="Arial" panose="020B0604020202020204" pitchFamily="34" charset="0"/>
              <a:ea typeface="Arial" panose="020B0604020202020204" pitchFamily="34" charset="0"/>
              <a:cs typeface="Arial" panose="020B0604020202020204" pitchFamily="34" charset="0"/>
            </a:endParaRPr>
          </a:p>
          <a:p>
            <a:pPr marL="171450" marR="0" lvl="0" indent="-171450">
              <a:lnSpc>
                <a:spcPct val="115000"/>
              </a:lnSpc>
              <a:spcBef>
                <a:spcPts val="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cs typeface="Arial" panose="020B0604020202020204" pitchFamily="34" charset="0"/>
              </a:rPr>
              <a:t>Click to reveal the second script, “Did you see his muscles? How does he get so strong?” Provide 1-2 minutes to discuss.</a:t>
            </a:r>
            <a:br>
              <a:rPr lang="en-US" sz="1100" u="none" strike="noStrike" dirty="0">
                <a:effectLst/>
                <a:latin typeface="Arial" panose="020B0604020202020204" pitchFamily="34" charset="0"/>
                <a:ea typeface="Arial" panose="020B0604020202020204" pitchFamily="34" charset="0"/>
                <a:cs typeface="Arial" panose="020B0604020202020204" pitchFamily="34" charset="0"/>
              </a:rPr>
            </a:br>
            <a:endParaRPr lang="en-US" sz="1100" u="none" strike="noStrike" dirty="0">
              <a:effectLst/>
              <a:latin typeface="Arial" panose="020B0604020202020204" pitchFamily="34" charset="0"/>
              <a:ea typeface="Arial" panose="020B0604020202020204" pitchFamily="34" charset="0"/>
              <a:cs typeface="Arial" panose="020B0604020202020204" pitchFamily="34" charset="0"/>
            </a:endParaRPr>
          </a:p>
          <a:p>
            <a:pPr marL="171450" marR="0" lvl="0" indent="-171450">
              <a:lnSpc>
                <a:spcPct val="115000"/>
              </a:lnSpc>
              <a:spcBef>
                <a:spcPts val="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cs typeface="Arial" panose="020B0604020202020204" pitchFamily="34" charset="0"/>
              </a:rPr>
              <a:t>Click to reveal the third script, “Did you lose weight? You look good.” Provide students 1-2 minutes to discuss.</a:t>
            </a:r>
            <a:br>
              <a:rPr lang="en-US" sz="1100" u="none" strike="noStrike" dirty="0">
                <a:effectLst/>
                <a:latin typeface="Arial" panose="020B0604020202020204" pitchFamily="34" charset="0"/>
                <a:ea typeface="Arial" panose="020B0604020202020204" pitchFamily="34" charset="0"/>
                <a:cs typeface="Arial" panose="020B0604020202020204" pitchFamily="34" charset="0"/>
              </a:rPr>
            </a:br>
            <a:endParaRPr lang="en-US" sz="1100" u="none" strike="noStrike" dirty="0">
              <a:effectLst/>
              <a:latin typeface="Arial" panose="020B0604020202020204" pitchFamily="34" charset="0"/>
              <a:ea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dirty="0">
                <a:effectLst/>
                <a:latin typeface="Arial" panose="020B0604020202020204" pitchFamily="34" charset="0"/>
                <a:ea typeface="Arial" panose="020B0604020202020204" pitchFamily="34" charset="0"/>
                <a:cs typeface="Arial" panose="020B0604020202020204" pitchFamily="34" charset="0"/>
              </a:rPr>
              <a:t>Click to reveal the final script, “I hate my hair!” Provide students 1-2 minutes to discuss.</a:t>
            </a:r>
            <a:br>
              <a:rPr lang="en-US" sz="1100" dirty="0">
                <a:effectLst/>
                <a:latin typeface="Arial" panose="020B0604020202020204" pitchFamily="34" charset="0"/>
                <a:ea typeface="Arial" panose="020B0604020202020204" pitchFamily="34" charset="0"/>
                <a:cs typeface="Arial" panose="020B0604020202020204" pitchFamily="34" charset="0"/>
              </a:rPr>
            </a:br>
            <a:endParaRPr lang="en-US" sz="1100" u="none" strike="noStrike"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F150FB2F-71EA-DA45-9639-0EE1B5989B31}" type="slidenum">
              <a:rPr lang="en-US" smtClean="0"/>
              <a:t>9</a:t>
            </a:fld>
            <a:endParaRPr lang="en-US"/>
          </a:p>
        </p:txBody>
      </p:sp>
    </p:spTree>
    <p:extLst>
      <p:ext uri="{BB962C8B-B14F-4D97-AF65-F5344CB8AC3E}">
        <p14:creationId xmlns:p14="http://schemas.microsoft.com/office/powerpoint/2010/main" val="2319088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Teacher Notes:</a:t>
            </a:r>
            <a:endParaRPr lang="en-US" sz="1100" b="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sz="1100" dirty="0">
                <a:effectLst/>
                <a:latin typeface="Arial" panose="020B0604020202020204" pitchFamily="34" charset="0"/>
                <a:ea typeface="Arial" panose="020B0604020202020204" pitchFamily="34" charset="0"/>
                <a:cs typeface="Arial" panose="020B0604020202020204" pitchFamily="34" charset="0"/>
              </a:rPr>
              <a:t>Reflect on pupils’ learning by asking them how it felt to “flip the script.” What was their first reaction when they heard the questions? How did it feel to not participate in body talk? In the future, what are some things you feel comfortable doing to stop body talk?</a:t>
            </a:r>
            <a:endParaRPr lang="en-US" sz="1100" b="1"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150FB2F-71EA-DA45-9639-0EE1B5989B31}" type="slidenum">
              <a:rPr lang="en-US" smtClean="0"/>
              <a:t>10</a:t>
            </a:fld>
            <a:endParaRPr lang="en-US"/>
          </a:p>
        </p:txBody>
      </p:sp>
    </p:spTree>
    <p:extLst>
      <p:ext uri="{BB962C8B-B14F-4D97-AF65-F5344CB8AC3E}">
        <p14:creationId xmlns:p14="http://schemas.microsoft.com/office/powerpoint/2010/main" val="715311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Teacher Notes:</a:t>
            </a:r>
            <a:endParaRPr lang="en-US" b="0" dirty="0">
              <a:latin typeface="Arial" panose="020B0604020202020204" pitchFamily="34" charset="0"/>
              <a:cs typeface="Arial" panose="020B0604020202020204" pitchFamily="34" charset="0"/>
            </a:endParaRPr>
          </a:p>
          <a:p>
            <a:pPr marL="171450" marR="0" lvl="0" indent="-171450">
              <a:lnSpc>
                <a:spcPct val="115000"/>
              </a:lnSpc>
              <a:spcBef>
                <a:spcPts val="120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cs typeface="Arial" panose="020B0604020202020204" pitchFamily="34" charset="0"/>
              </a:rPr>
              <a:t>Reinforce pupils’ learning thus far by asking the following questions. Write their responses on the board, addressing any misconceptions as they arise.</a:t>
            </a:r>
          </a:p>
          <a:p>
            <a:pPr marL="628650" marR="0" lvl="1" indent="-171450">
              <a:lnSpc>
                <a:spcPct val="115000"/>
              </a:lnSpc>
              <a:spcBef>
                <a:spcPts val="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cs typeface="Arial" panose="020B0604020202020204" pitchFamily="34" charset="0"/>
              </a:rPr>
              <a:t>What is body confidence?</a:t>
            </a:r>
          </a:p>
          <a:p>
            <a:pPr marL="628650" marR="0" lvl="1" indent="-171450">
              <a:lnSpc>
                <a:spcPct val="115000"/>
              </a:lnSpc>
              <a:spcBef>
                <a:spcPts val="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cs typeface="Arial" panose="020B0604020202020204" pitchFamily="34" charset="0"/>
              </a:rPr>
              <a:t>Why is comparing to others bad? </a:t>
            </a:r>
          </a:p>
          <a:p>
            <a:pPr marL="628650" marR="0" lvl="1" indent="-171450">
              <a:lnSpc>
                <a:spcPct val="115000"/>
              </a:lnSpc>
              <a:spcBef>
                <a:spcPts val="0"/>
              </a:spcBef>
              <a:spcAft>
                <a:spcPts val="0"/>
              </a:spcAft>
              <a:buFont typeface="Arial" panose="020B0604020202020204" pitchFamily="34" charset="0"/>
              <a:buChar char="•"/>
            </a:pPr>
            <a:r>
              <a:rPr lang="en-US" sz="1100" dirty="0">
                <a:effectLst/>
                <a:latin typeface="Arial" panose="020B0604020202020204" pitchFamily="34" charset="0"/>
                <a:ea typeface="Arial" panose="020B0604020202020204" pitchFamily="34" charset="0"/>
                <a:cs typeface="Arial" panose="020B0604020202020204" pitchFamily="34" charset="0"/>
              </a:rPr>
              <a:t>What is body talk?</a:t>
            </a:r>
          </a:p>
          <a:p>
            <a:pPr marL="0" marR="0" lvl="0" indent="0">
              <a:lnSpc>
                <a:spcPct val="115000"/>
              </a:lnSpc>
              <a:spcBef>
                <a:spcPts val="0"/>
              </a:spcBef>
              <a:spcAft>
                <a:spcPts val="0"/>
              </a:spcAft>
              <a:buFont typeface="Arial" panose="020B0604020202020204" pitchFamily="34" charset="0"/>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150FB2F-71EA-DA45-9639-0EE1B5989B31}" type="slidenum">
              <a:rPr lang="en-US" smtClean="0"/>
              <a:t>11</a:t>
            </a:fld>
            <a:endParaRPr lang="en-US"/>
          </a:p>
        </p:txBody>
      </p:sp>
    </p:spTree>
    <p:extLst>
      <p:ext uri="{BB962C8B-B14F-4D97-AF65-F5344CB8AC3E}">
        <p14:creationId xmlns:p14="http://schemas.microsoft.com/office/powerpoint/2010/main" val="3052419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Arial" panose="020B0604020202020204" pitchFamily="34" charset="0"/>
                <a:cs typeface="Arial" panose="020B0604020202020204" pitchFamily="34" charset="0"/>
              </a:rPr>
              <a:t>Video Note:</a:t>
            </a:r>
            <a:endParaRPr lang="en-US" sz="12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If a Security Warning about external media appears, </a:t>
            </a:r>
            <a:r>
              <a:rPr lang="en-US" sz="1200" b="1" dirty="0">
                <a:latin typeface="Arial" panose="020B0604020202020204" pitchFamily="34" charset="0"/>
                <a:cs typeface="Arial" panose="020B0604020202020204" pitchFamily="34" charset="0"/>
              </a:rPr>
              <a:t>click Enable Content</a:t>
            </a:r>
            <a:r>
              <a:rPr lang="en-US" sz="1200" dirty="0">
                <a:latin typeface="Arial" panose="020B0604020202020204" pitchFamily="34" charset="0"/>
                <a:cs typeface="Arial" panose="020B0604020202020204" pitchFamily="34" charset="0"/>
              </a:rPr>
              <a:t>. This will allow the videos to play.</a:t>
            </a:r>
            <a:endParaRPr lang="en-US" sz="1200" u="none" strike="noStrike"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Teacher Notes:</a:t>
            </a:r>
            <a:endParaRPr lang="en-US" b="0" dirty="0">
              <a:latin typeface="Arial" panose="020B0604020202020204" pitchFamily="34" charset="0"/>
              <a:cs typeface="Arial" panose="020B0604020202020204" pitchFamily="34" charset="0"/>
            </a:endParaRPr>
          </a:p>
          <a:p>
            <a:pPr marL="171450" marR="0" lvl="0" indent="-171450">
              <a:lnSpc>
                <a:spcPct val="115000"/>
              </a:lnSpc>
              <a:spcBef>
                <a:spcPts val="120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cs typeface="Arial" panose="020B0604020202020204" pitchFamily="34" charset="0"/>
              </a:rPr>
              <a:t>Explain to pupils that one of the most detrimental ways to let body comparisons affect their confidence is to compare themselves to images they see in the media. This is because </a:t>
            </a:r>
            <a:r>
              <a:rPr lang="en-US" sz="1800" dirty="0">
                <a:solidFill>
                  <a:srgbClr val="231F20"/>
                </a:solidFill>
                <a:effectLst/>
                <a:latin typeface="Arial" panose="020B0604020202020204" pitchFamily="34" charset="0"/>
                <a:ea typeface="Tahoma" panose="020B0604030504040204" pitchFamily="34" charset="0"/>
                <a:cs typeface="Tahoma" panose="020B0604030504040204" pitchFamily="34" charset="0"/>
              </a:rPr>
              <a:t>their images are often unrealistic for example it is common </a:t>
            </a:r>
            <a:r>
              <a:rPr lang="en-US" sz="1100" u="none" strike="noStrike" dirty="0">
                <a:effectLst/>
                <a:latin typeface="Arial" panose="020B0604020202020204" pitchFamily="34" charset="0"/>
                <a:ea typeface="Arial" panose="020B0604020202020204" pitchFamily="34" charset="0"/>
                <a:cs typeface="Arial" panose="020B0604020202020204" pitchFamily="34" charset="0"/>
              </a:rPr>
              <a:t>to “touch up” images or encourage habits that might not be healthy.</a:t>
            </a:r>
            <a:br>
              <a:rPr lang="en-US" sz="1100" u="none" strike="noStrike" dirty="0">
                <a:effectLst/>
                <a:latin typeface="Arial" panose="020B0604020202020204" pitchFamily="34" charset="0"/>
                <a:ea typeface="Arial" panose="020B0604020202020204" pitchFamily="34" charset="0"/>
                <a:cs typeface="Arial" panose="020B0604020202020204" pitchFamily="34" charset="0"/>
              </a:rPr>
            </a:br>
            <a:endParaRPr lang="en-US" sz="1100" u="none" strike="noStrike" dirty="0">
              <a:effectLst/>
              <a:latin typeface="Arial" panose="020B0604020202020204" pitchFamily="34" charset="0"/>
              <a:ea typeface="Arial" panose="020B0604020202020204" pitchFamily="34" charset="0"/>
              <a:cs typeface="Arial" panose="020B0604020202020204" pitchFamily="34" charset="0"/>
            </a:endParaRPr>
          </a:p>
          <a:p>
            <a:pPr marL="171450" marR="0" lvl="0" indent="-171450">
              <a:lnSpc>
                <a:spcPct val="115000"/>
              </a:lnSpc>
              <a:spcBef>
                <a:spcPts val="0"/>
              </a:spcBef>
              <a:spcAft>
                <a:spcPts val="120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cs typeface="Arial" panose="020B0604020202020204" pitchFamily="34" charset="0"/>
              </a:rPr>
              <a:t>Click to show </a:t>
            </a:r>
            <a:r>
              <a:rPr lang="en-US" sz="1100" b="1" i="1" u="none" strike="noStrike" dirty="0">
                <a:effectLst/>
                <a:latin typeface="Arial" panose="020B0604020202020204" pitchFamily="34" charset="0"/>
                <a:ea typeface="Arial" panose="020B0604020202020204" pitchFamily="34" charset="0"/>
                <a:cs typeface="Arial" panose="020B0604020202020204" pitchFamily="34" charset="0"/>
              </a:rPr>
              <a:t>Media &amp; Celebrities</a:t>
            </a:r>
            <a:r>
              <a:rPr lang="en-US" sz="1100" u="none" strike="noStrike" dirty="0">
                <a:effectLst/>
                <a:latin typeface="Arial" panose="020B0604020202020204" pitchFamily="34" charset="0"/>
                <a:ea typeface="Arial" panose="020B0604020202020204" pitchFamily="34" charset="0"/>
                <a:cs typeface="Arial" panose="020B0604020202020204" pitchFamily="34" charset="0"/>
              </a:rPr>
              <a:t> video.</a:t>
            </a:r>
          </a:p>
          <a:p>
            <a:pPr marL="171450" marR="0" lvl="0" indent="-171450">
              <a:lnSpc>
                <a:spcPct val="115000"/>
              </a:lnSpc>
              <a:spcBef>
                <a:spcPts val="0"/>
              </a:spcBef>
              <a:spcAft>
                <a:spcPts val="1200"/>
              </a:spcAft>
              <a:buFont typeface="Arial" panose="020B0604020202020204" pitchFamily="34" charset="0"/>
              <a:buChar char="•"/>
            </a:pPr>
            <a:endParaRPr lang="en-US" sz="1100" u="none" strike="noStrike" dirty="0">
              <a:effectLst/>
              <a:latin typeface="Arial" panose="020B0604020202020204" pitchFamily="34" charset="0"/>
              <a:ea typeface="Arial" panose="020B0604020202020204" pitchFamily="34" charset="0"/>
              <a:cs typeface="Arial" panose="020B0604020202020204" pitchFamily="34" charset="0"/>
            </a:endParaRPr>
          </a:p>
          <a:p>
            <a:pPr marL="171450" marR="0" lvl="0" indent="-171450">
              <a:lnSpc>
                <a:spcPct val="115000"/>
              </a:lnSpc>
              <a:spcBef>
                <a:spcPts val="0"/>
              </a:spcBef>
              <a:spcAft>
                <a:spcPts val="120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cs typeface="Arial" panose="020B0604020202020204" pitchFamily="34" charset="0"/>
              </a:rPr>
              <a:t>After showing the video, consider asking the class one or more of the following questions:</a:t>
            </a:r>
          </a:p>
          <a:p>
            <a:pPr marL="628650" marR="0" lvl="1" indent="-171450">
              <a:lnSpc>
                <a:spcPct val="115000"/>
              </a:lnSpc>
              <a:spcBef>
                <a:spcPts val="0"/>
              </a:spcBef>
              <a:spcAft>
                <a:spcPts val="120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cs typeface="Arial" panose="020B0604020202020204" pitchFamily="34" charset="0"/>
              </a:rPr>
              <a:t>What predicament does Peridot find herself experiencing in the video?</a:t>
            </a:r>
          </a:p>
          <a:p>
            <a:pPr marL="1085850" marR="0" lvl="2" indent="-171450">
              <a:lnSpc>
                <a:spcPct val="115000"/>
              </a:lnSpc>
              <a:spcBef>
                <a:spcPts val="0"/>
              </a:spcBef>
              <a:spcAft>
                <a:spcPts val="1200"/>
              </a:spcAft>
              <a:buFont typeface="Arial" panose="020B0604020202020204" pitchFamily="34" charset="0"/>
              <a:buChar char="•"/>
            </a:pPr>
            <a:r>
              <a:rPr lang="en-US" sz="1100" b="1" u="none" strike="noStrike" dirty="0">
                <a:effectLst/>
                <a:latin typeface="Arial" panose="020B0604020202020204" pitchFamily="34" charset="0"/>
                <a:ea typeface="Arial" panose="020B0604020202020204" pitchFamily="34" charset="0"/>
                <a:cs typeface="Arial" panose="020B0604020202020204" pitchFamily="34" charset="0"/>
              </a:rPr>
              <a:t>(Anticipated response might include: she loves her tablet but realises it makes her feel bad about the way she looks because the internet features unrealistic expectations for people.) </a:t>
            </a:r>
          </a:p>
          <a:p>
            <a:pPr marL="628650" marR="0" lvl="1" indent="-171450">
              <a:lnSpc>
                <a:spcPct val="115000"/>
              </a:lnSpc>
              <a:spcBef>
                <a:spcPts val="0"/>
              </a:spcBef>
              <a:spcAft>
                <a:spcPts val="1200"/>
              </a:spcAft>
              <a:buFont typeface="Arial" panose="020B0604020202020204" pitchFamily="34" charset="0"/>
              <a:buChar char="•"/>
            </a:pPr>
            <a:endParaRPr lang="en-US" sz="1100" u="none" strike="noStrike" dirty="0">
              <a:effectLst/>
              <a:latin typeface="Arial" panose="020B0604020202020204" pitchFamily="34" charset="0"/>
              <a:ea typeface="Arial" panose="020B0604020202020204" pitchFamily="34" charset="0"/>
              <a:cs typeface="Arial" panose="020B0604020202020204" pitchFamily="34" charset="0"/>
            </a:endParaRPr>
          </a:p>
          <a:p>
            <a:pPr marL="628650" marR="0" lvl="1" indent="-171450">
              <a:lnSpc>
                <a:spcPct val="115000"/>
              </a:lnSpc>
              <a:spcBef>
                <a:spcPts val="0"/>
              </a:spcBef>
              <a:spcAft>
                <a:spcPts val="120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cs typeface="Arial" panose="020B0604020202020204" pitchFamily="34" charset="0"/>
              </a:rPr>
              <a:t>In what ways do you think the media sets unrealistic expectations for our bodies?</a:t>
            </a:r>
          </a:p>
          <a:p>
            <a:pPr marL="1085850" marR="0" lvl="2" indent="-171450">
              <a:lnSpc>
                <a:spcPct val="115000"/>
              </a:lnSpc>
              <a:spcBef>
                <a:spcPts val="0"/>
              </a:spcBef>
              <a:spcAft>
                <a:spcPts val="1200"/>
              </a:spcAft>
              <a:buFont typeface="Arial" panose="020B0604020202020204" pitchFamily="34" charset="0"/>
              <a:buChar char="•"/>
            </a:pPr>
            <a:r>
              <a:rPr lang="en-US" sz="1100" b="1" u="none" strike="noStrike" dirty="0">
                <a:effectLst/>
                <a:latin typeface="Arial" panose="020B0604020202020204" pitchFamily="34" charset="0"/>
                <a:ea typeface="Arial" panose="020B0604020202020204" pitchFamily="34" charset="0"/>
                <a:cs typeface="Arial" panose="020B0604020202020204" pitchFamily="34" charset="0"/>
              </a:rPr>
              <a:t>(Anticipated responses might include: female models featured in the media are usually very tall and thin; male models tend to be tall and muscular; models for both genders are usually able-bodied; etc.)</a:t>
            </a:r>
          </a:p>
          <a:p>
            <a:pPr marL="628650" marR="0" lvl="1" indent="-171450">
              <a:lnSpc>
                <a:spcPct val="115000"/>
              </a:lnSpc>
              <a:spcBef>
                <a:spcPts val="0"/>
              </a:spcBef>
              <a:spcAft>
                <a:spcPts val="0"/>
              </a:spcAft>
              <a:buFont typeface="Arial" panose="020B0604020202020204" pitchFamily="34" charset="0"/>
              <a:buChar char="•"/>
            </a:pPr>
            <a:endParaRPr lang="en-US" sz="1100" u="none" strike="noStrike" dirty="0">
              <a:effectLst/>
              <a:latin typeface="Arial" panose="020B0604020202020204" pitchFamily="34" charset="0"/>
              <a:ea typeface="Arial" panose="020B0604020202020204" pitchFamily="34" charset="0"/>
              <a:cs typeface="Arial" panose="020B0604020202020204" pitchFamily="34" charset="0"/>
            </a:endParaRPr>
          </a:p>
          <a:p>
            <a:pPr marL="628650" marR="0" lvl="1" indent="-171450">
              <a:lnSpc>
                <a:spcPct val="115000"/>
              </a:lnSpc>
              <a:spcBef>
                <a:spcPts val="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cs typeface="Arial" panose="020B0604020202020204" pitchFamily="34" charset="0"/>
              </a:rPr>
              <a:t>Why do people use filters or photo editing apps to change or touch up photos? Why might this be problematic or make consumers feel badly about themselves? </a:t>
            </a:r>
          </a:p>
          <a:p>
            <a:pPr marL="1085850" marR="0" lvl="2" indent="-171450">
              <a:lnSpc>
                <a:spcPct val="115000"/>
              </a:lnSpc>
              <a:spcBef>
                <a:spcPts val="0"/>
              </a:spcBef>
              <a:spcAft>
                <a:spcPts val="0"/>
              </a:spcAft>
              <a:buFont typeface="Arial" panose="020B0604020202020204" pitchFamily="34" charset="0"/>
              <a:buChar char="•"/>
            </a:pPr>
            <a:r>
              <a:rPr lang="en-US" sz="1100" b="1" dirty="0">
                <a:effectLst/>
                <a:latin typeface="Arial" panose="020B0604020202020204" pitchFamily="34" charset="0"/>
                <a:ea typeface="Arial" panose="020B0604020202020204" pitchFamily="34" charset="0"/>
                <a:cs typeface="Arial" panose="020B0604020202020204" pitchFamily="34" charset="0"/>
              </a:rPr>
              <a:t>(Anticipated responses might include: people touch up photos to look better; to hide the things they don’t like about themselves; it makes people feel bad because you feel how you look is not good enough; you compare yourself to people on photos that are not real; etc.) </a:t>
            </a:r>
            <a:endParaRPr lang="en-US" b="1"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150FB2F-71EA-DA45-9639-0EE1B5989B31}" type="slidenum">
              <a:rPr lang="en-US" smtClean="0"/>
              <a:t>12</a:t>
            </a:fld>
            <a:endParaRPr lang="en-US"/>
          </a:p>
        </p:txBody>
      </p:sp>
    </p:spTree>
    <p:extLst>
      <p:ext uri="{BB962C8B-B14F-4D97-AF65-F5344CB8AC3E}">
        <p14:creationId xmlns:p14="http://schemas.microsoft.com/office/powerpoint/2010/main" val="3885071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Teacher Notes:</a:t>
            </a:r>
            <a:endParaRPr lang="en-US" sz="1100" b="0" dirty="0">
              <a:latin typeface="Arial" panose="020B0604020202020204" pitchFamily="34" charset="0"/>
              <a:cs typeface="Arial" panose="020B0604020202020204" pitchFamily="34" charset="0"/>
            </a:endParaRPr>
          </a:p>
          <a:p>
            <a:pPr marL="171450" marR="0" lvl="0" indent="-171450">
              <a:lnSpc>
                <a:spcPct val="115000"/>
              </a:lnSpc>
              <a:spcBef>
                <a:spcPts val="120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cs typeface="Arial" panose="020B0604020202020204" pitchFamily="34" charset="0"/>
              </a:rPr>
              <a:t>Ask pupils what they think body dissatisfaction means. After discussing, ensure pupils understand that body dissatisfaction is negative perceptions and feelings a person has about their body. Discuss how comparing ourselves to images in media can lead to body dissatisfaction. </a:t>
            </a:r>
          </a:p>
          <a:p>
            <a:pPr marL="171450" marR="0" lvl="0" indent="-171450">
              <a:lnSpc>
                <a:spcPct val="115000"/>
              </a:lnSpc>
              <a:spcBef>
                <a:spcPts val="1200"/>
              </a:spcBef>
              <a:spcAft>
                <a:spcPts val="0"/>
              </a:spcAft>
              <a:buFont typeface="Arial" panose="020B0604020202020204" pitchFamily="34" charset="0"/>
              <a:buChar char="•"/>
            </a:pPr>
            <a:endParaRPr lang="en-US" sz="1100" u="none" strike="noStrike" dirty="0">
              <a:effectLst/>
              <a:latin typeface="Arial" panose="020B0604020202020204" pitchFamily="34" charset="0"/>
              <a:ea typeface="Arial" panose="020B0604020202020204" pitchFamily="34" charset="0"/>
              <a:cs typeface="Arial" panose="020B0604020202020204" pitchFamily="34" charset="0"/>
            </a:endParaRPr>
          </a:p>
          <a:p>
            <a:pPr marL="171450" marR="0" lvl="0" indent="-171450">
              <a:lnSpc>
                <a:spcPct val="115000"/>
              </a:lnSpc>
              <a:spcBef>
                <a:spcPts val="120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cs typeface="Arial" panose="020B0604020202020204" pitchFamily="34" charset="0"/>
              </a:rPr>
              <a:t>Challenge pupils to brainstorm things that could make us experience body dissatisfaction or feel unhappy with how we look. Record responses in box on the slide. (Anticipated responses might include: our weight, wanting our bodies or body parts to look a certain way, the changes the body go through during puberty, our height, etc.) </a:t>
            </a:r>
          </a:p>
          <a:p>
            <a:pPr marL="171450" marR="0" lvl="0" indent="-171450">
              <a:lnSpc>
                <a:spcPct val="115000"/>
              </a:lnSpc>
              <a:spcBef>
                <a:spcPts val="1200"/>
              </a:spcBef>
              <a:spcAft>
                <a:spcPts val="0"/>
              </a:spcAft>
              <a:buFont typeface="Arial" panose="020B0604020202020204" pitchFamily="34" charset="0"/>
              <a:buChar char="•"/>
            </a:pPr>
            <a:endParaRPr lang="en-US" sz="1100" u="none" strike="noStrike" dirty="0">
              <a:effectLst/>
              <a:latin typeface="Arial" panose="020B0604020202020204" pitchFamily="34" charset="0"/>
              <a:ea typeface="Arial" panose="020B0604020202020204" pitchFamily="34" charset="0"/>
              <a:cs typeface="Arial" panose="020B0604020202020204" pitchFamily="34" charset="0"/>
            </a:endParaRPr>
          </a:p>
          <a:p>
            <a:pPr marL="171450" marR="0" lvl="0" indent="-171450">
              <a:lnSpc>
                <a:spcPct val="115000"/>
              </a:lnSpc>
              <a:spcBef>
                <a:spcPts val="120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cs typeface="Arial" panose="020B0604020202020204" pitchFamily="34" charset="0"/>
              </a:rPr>
              <a:t>Discuss how body dissatisfaction can lead to negative thoughts, feelings, and behaviours. </a:t>
            </a:r>
          </a:p>
          <a:p>
            <a:pPr marL="171450" marR="0" lvl="0" indent="-171450">
              <a:lnSpc>
                <a:spcPct val="115000"/>
              </a:lnSpc>
              <a:spcBef>
                <a:spcPts val="1200"/>
              </a:spcBef>
              <a:spcAft>
                <a:spcPts val="0"/>
              </a:spcAft>
              <a:buFont typeface="Arial" panose="020B0604020202020204" pitchFamily="34" charset="0"/>
              <a:buChar char="•"/>
            </a:pPr>
            <a:endParaRPr lang="en-US" sz="1100" u="none" strike="noStrike" dirty="0">
              <a:effectLst/>
              <a:latin typeface="Arial" panose="020B0604020202020204" pitchFamily="34" charset="0"/>
              <a:ea typeface="Arial" panose="020B0604020202020204" pitchFamily="34" charset="0"/>
              <a:cs typeface="Arial" panose="020B0604020202020204" pitchFamily="34" charset="0"/>
            </a:endParaRPr>
          </a:p>
          <a:p>
            <a:pPr marL="171450" marR="0" lvl="0" indent="-171450">
              <a:lnSpc>
                <a:spcPct val="115000"/>
              </a:lnSpc>
              <a:spcBef>
                <a:spcPts val="120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cs typeface="Arial" panose="020B0604020202020204" pitchFamily="34" charset="0"/>
              </a:rPr>
              <a:t>Explain that today the class will be creating positive thoughts cards that they can reference when they experience feelings of body dissatisfaction. Positive thoughts are good or encouraging thoughts that pupils can read or say when they are having negative thoughts about themselves.</a:t>
            </a:r>
          </a:p>
          <a:p>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150FB2F-71EA-DA45-9639-0EE1B5989B31}" type="slidenum">
              <a:rPr lang="en-US" smtClean="0"/>
              <a:t>13</a:t>
            </a:fld>
            <a:endParaRPr lang="en-US"/>
          </a:p>
        </p:txBody>
      </p:sp>
    </p:spTree>
    <p:extLst>
      <p:ext uri="{BB962C8B-B14F-4D97-AF65-F5344CB8AC3E}">
        <p14:creationId xmlns:p14="http://schemas.microsoft.com/office/powerpoint/2010/main" val="1066557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Teacher Notes:</a:t>
            </a:r>
            <a:endParaRPr lang="en-US" b="0" dirty="0">
              <a:latin typeface="Arial" panose="020B0604020202020204" pitchFamily="34" charset="0"/>
              <a:cs typeface="Arial" panose="020B0604020202020204" pitchFamily="34" charset="0"/>
            </a:endParaRPr>
          </a:p>
          <a:p>
            <a:pPr marL="171450" marR="0" lvl="0" indent="-171450">
              <a:lnSpc>
                <a:spcPct val="115000"/>
              </a:lnSpc>
              <a:spcBef>
                <a:spcPts val="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cs typeface="Arial" panose="020B0604020202020204" pitchFamily="34" charset="0"/>
              </a:rPr>
              <a:t>Ask pupils to find a partner and distribute one </a:t>
            </a:r>
            <a:r>
              <a:rPr lang="en-US" sz="1100" b="1" u="none" strike="noStrike" dirty="0">
                <a:effectLst/>
                <a:latin typeface="Arial" panose="020B0604020202020204" pitchFamily="34" charset="0"/>
                <a:ea typeface="Arial" panose="020B0604020202020204" pitchFamily="34" charset="0"/>
                <a:cs typeface="Arial" panose="020B0604020202020204" pitchFamily="34" charset="0"/>
              </a:rPr>
              <a:t>Positive Thoughts</a:t>
            </a:r>
            <a:r>
              <a:rPr lang="en-US" sz="1100" u="none" strike="noStrike" dirty="0">
                <a:effectLst/>
                <a:latin typeface="Arial" panose="020B0604020202020204" pitchFamily="34" charset="0"/>
                <a:ea typeface="Arial" panose="020B0604020202020204" pitchFamily="34" charset="0"/>
                <a:cs typeface="Arial" panose="020B0604020202020204" pitchFamily="34" charset="0"/>
              </a:rPr>
              <a:t> handout to each pupil.</a:t>
            </a:r>
          </a:p>
          <a:p>
            <a:pPr marL="171450" marR="0" lvl="0" indent="-171450">
              <a:lnSpc>
                <a:spcPct val="115000"/>
              </a:lnSpc>
              <a:spcBef>
                <a:spcPts val="0"/>
              </a:spcBef>
              <a:spcAft>
                <a:spcPts val="0"/>
              </a:spcAft>
              <a:buFont typeface="Arial" panose="020B0604020202020204" pitchFamily="34" charset="0"/>
              <a:buChar char="•"/>
            </a:pPr>
            <a:endParaRPr lang="en-US" sz="1100" u="none" strike="noStrike" dirty="0">
              <a:effectLst/>
              <a:latin typeface="Arial" panose="020B0604020202020204" pitchFamily="34" charset="0"/>
              <a:ea typeface="Arial" panose="020B0604020202020204" pitchFamily="34" charset="0"/>
              <a:cs typeface="Arial" panose="020B0604020202020204" pitchFamily="34" charset="0"/>
            </a:endParaRPr>
          </a:p>
          <a:p>
            <a:pPr marL="171450" marR="0" lvl="0" indent="-171450">
              <a:lnSpc>
                <a:spcPct val="115000"/>
              </a:lnSpc>
              <a:spcBef>
                <a:spcPts val="0"/>
              </a:spcBef>
              <a:spcAft>
                <a:spcPts val="0"/>
              </a:spcAft>
              <a:buFont typeface="Arial" panose="020B0604020202020204" pitchFamily="34" charset="0"/>
              <a:buChar char="•"/>
            </a:pPr>
            <a:r>
              <a:rPr lang="en-US" sz="1800" spc="-5" dirty="0">
                <a:solidFill>
                  <a:srgbClr val="231F20"/>
                </a:solidFill>
                <a:effectLst/>
                <a:latin typeface="Tahoma" panose="020B0604030504040204" pitchFamily="34" charset="0"/>
                <a:ea typeface="Tahoma" panose="020B0604030504040204" pitchFamily="34" charset="0"/>
              </a:rPr>
              <a:t>Ask pupils to fill </a:t>
            </a:r>
            <a:r>
              <a:rPr lang="en-US" sz="1800" dirty="0">
                <a:solidFill>
                  <a:srgbClr val="231F20"/>
                </a:solidFill>
                <a:effectLst/>
                <a:latin typeface="Tahoma" panose="020B0604030504040204" pitchFamily="34" charset="0"/>
                <a:ea typeface="Tahoma" panose="020B0604030504040204" pitchFamily="34" charset="0"/>
              </a:rPr>
              <a:t>in each</a:t>
            </a:r>
            <a:r>
              <a:rPr lang="en-US" sz="1800" spc="5" dirty="0">
                <a:solidFill>
                  <a:srgbClr val="231F20"/>
                </a:solidFill>
                <a:effectLst/>
                <a:latin typeface="Tahoma" panose="020B0604030504040204" pitchFamily="34" charset="0"/>
                <a:ea typeface="Tahoma" panose="020B0604030504040204" pitchFamily="34" charset="0"/>
              </a:rPr>
              <a:t> </a:t>
            </a:r>
            <a:r>
              <a:rPr lang="en-US" sz="1800" spc="-15" dirty="0">
                <a:solidFill>
                  <a:srgbClr val="231F20"/>
                </a:solidFill>
                <a:effectLst/>
                <a:latin typeface="Tahoma" panose="020B0604030504040204" pitchFamily="34" charset="0"/>
                <a:ea typeface="Tahoma" panose="020B0604030504040204" pitchFamily="34" charset="0"/>
              </a:rPr>
              <a:t>column of the chart about their partner, give them 5 minutes to do this. </a:t>
            </a:r>
            <a:r>
              <a:rPr lang="en-US" sz="1100" u="none" strike="noStrike" dirty="0">
                <a:effectLst/>
                <a:latin typeface="Arial" panose="020B0604020202020204" pitchFamily="34" charset="0"/>
                <a:ea typeface="Arial" panose="020B0604020202020204" pitchFamily="34" charset="0"/>
                <a:cs typeface="Arial" panose="020B0604020202020204" pitchFamily="34" charset="0"/>
              </a:rPr>
              <a:t>If they are not familiar with their partner, they can take a few minutes to talk to them about their hobbies, their favorite subjects in school, achievements, etc.</a:t>
            </a:r>
          </a:p>
          <a:p>
            <a:pPr marL="171450" marR="0" lvl="0" indent="-171450">
              <a:lnSpc>
                <a:spcPct val="115000"/>
              </a:lnSpc>
              <a:spcBef>
                <a:spcPts val="0"/>
              </a:spcBef>
              <a:spcAft>
                <a:spcPts val="0"/>
              </a:spcAft>
              <a:buFont typeface="Arial" panose="020B0604020202020204" pitchFamily="34" charset="0"/>
              <a:buChar char="•"/>
            </a:pPr>
            <a:endParaRPr lang="en-US" sz="1100" dirty="0">
              <a:effectLst/>
              <a:latin typeface="Arial" panose="020B0604020202020204" pitchFamily="34" charset="0"/>
              <a:ea typeface="Arial" panose="020B0604020202020204" pitchFamily="34" charset="0"/>
              <a:cs typeface="Arial" panose="020B0604020202020204" pitchFamily="34" charset="0"/>
            </a:endParaRPr>
          </a:p>
          <a:p>
            <a:pPr marL="171450" marR="0" lvl="0" indent="-171450">
              <a:lnSpc>
                <a:spcPct val="115000"/>
              </a:lnSpc>
              <a:spcBef>
                <a:spcPts val="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cs typeface="Arial" panose="020B0604020202020204" pitchFamily="34" charset="0"/>
              </a:rPr>
              <a:t>When they have finished, ask pupils to read their positive statements about their partner to that person, starting each point with ‘You are…’ or ‘Your’ (For example: ‘Your hands help you create beautiful drawings.’; ‘Your legs allow you to run fast.’ etc.)</a:t>
            </a:r>
          </a:p>
          <a:p>
            <a:pPr marL="171450" marR="0" lvl="0" indent="-171450">
              <a:lnSpc>
                <a:spcPct val="115000"/>
              </a:lnSpc>
              <a:spcBef>
                <a:spcPts val="0"/>
              </a:spcBef>
              <a:spcAft>
                <a:spcPts val="0"/>
              </a:spcAft>
              <a:buFont typeface="Arial" panose="020B0604020202020204" pitchFamily="34" charset="0"/>
              <a:buChar char="•"/>
            </a:pPr>
            <a:endParaRPr lang="en-US" sz="1100" dirty="0">
              <a:effectLst/>
              <a:latin typeface="Arial" panose="020B0604020202020204" pitchFamily="34" charset="0"/>
              <a:ea typeface="Arial" panose="020B0604020202020204" pitchFamily="34" charset="0"/>
              <a:cs typeface="Arial" panose="020B0604020202020204" pitchFamily="34" charset="0"/>
            </a:endParaRPr>
          </a:p>
          <a:p>
            <a:pPr marL="171450" marR="0" lvl="0" indent="-171450">
              <a:lnSpc>
                <a:spcPct val="115000"/>
              </a:lnSpc>
              <a:spcBef>
                <a:spcPts val="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cs typeface="Arial" panose="020B0604020202020204" pitchFamily="34" charset="0"/>
              </a:rPr>
              <a:t>After pupils have completed this process, ask them to collect their own positive thoughts sheets and take a moment to review the comments from their peers.</a:t>
            </a:r>
          </a:p>
          <a:p>
            <a:pPr marL="0" marR="0" lvl="0" indent="0">
              <a:lnSpc>
                <a:spcPct val="115000"/>
              </a:lnSpc>
              <a:spcBef>
                <a:spcPts val="0"/>
              </a:spcBef>
              <a:spcAft>
                <a:spcPts val="0"/>
              </a:spcAft>
              <a:buFont typeface="Arial" panose="020B0604020202020204" pitchFamily="34" charset="0"/>
              <a:buNone/>
            </a:pPr>
            <a:endParaRPr lang="en-US" sz="1100" dirty="0">
              <a:effectLst/>
              <a:latin typeface="Arial" panose="020B0604020202020204" pitchFamily="34" charset="0"/>
              <a:ea typeface="Arial" panose="020B0604020202020204" pitchFamily="34" charset="0"/>
              <a:cs typeface="Arial" panose="020B0604020202020204" pitchFamily="34" charset="0"/>
            </a:endParaRPr>
          </a:p>
          <a:p>
            <a:pPr marL="171450" marR="0" lvl="0" indent="-171450">
              <a:lnSpc>
                <a:spcPct val="115000"/>
              </a:lnSpc>
              <a:spcBef>
                <a:spcPts val="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cs typeface="Arial" panose="020B0604020202020204" pitchFamily="34" charset="0"/>
              </a:rPr>
              <a:t>Explain to pupils that they will now use their </a:t>
            </a:r>
            <a:r>
              <a:rPr lang="en-US" sz="1100" b="1" u="none" strike="noStrike" dirty="0">
                <a:effectLst/>
                <a:latin typeface="Arial" panose="020B0604020202020204" pitchFamily="34" charset="0"/>
                <a:ea typeface="Arial" panose="020B0604020202020204" pitchFamily="34" charset="0"/>
                <a:cs typeface="Arial" panose="020B0604020202020204" pitchFamily="34" charset="0"/>
              </a:rPr>
              <a:t>Positive Thoughts</a:t>
            </a:r>
            <a:r>
              <a:rPr lang="en-US" sz="1100" u="none" strike="noStrike" dirty="0">
                <a:effectLst/>
                <a:latin typeface="Arial" panose="020B0604020202020204" pitchFamily="34" charset="0"/>
                <a:ea typeface="Arial" panose="020B0604020202020204" pitchFamily="34" charset="0"/>
                <a:cs typeface="Arial" panose="020B0604020202020204" pitchFamily="34" charset="0"/>
              </a:rPr>
              <a:t> handout to create cards for themselves.  </a:t>
            </a:r>
          </a:p>
          <a:p>
            <a:pPr marL="171450" marR="0" lvl="0" indent="-171450">
              <a:lnSpc>
                <a:spcPct val="115000"/>
              </a:lnSpc>
              <a:spcBef>
                <a:spcPts val="0"/>
              </a:spcBef>
              <a:spcAft>
                <a:spcPts val="0"/>
              </a:spcAft>
              <a:buFont typeface="Arial" panose="020B0604020202020204" pitchFamily="34" charset="0"/>
              <a:buChar char="•"/>
            </a:pPr>
            <a:endParaRPr lang="en-US" sz="11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800" dirty="0">
                <a:solidFill>
                  <a:srgbClr val="231F20"/>
                </a:solidFill>
                <a:effectLst/>
                <a:latin typeface="Arial" panose="020B0604020202020204" pitchFamily="34" charset="0"/>
                <a:ea typeface="Tahoma" panose="020B0604030504040204" pitchFamily="34" charset="0"/>
                <a:cs typeface="Tahoma" panose="020B0604030504040204" pitchFamily="34" charset="0"/>
              </a:rPr>
              <a:t>Distribute</a:t>
            </a:r>
            <a:r>
              <a:rPr lang="en-US" sz="1800" spc="-60" dirty="0">
                <a:solidFill>
                  <a:srgbClr val="231F20"/>
                </a:solidFill>
                <a:effectLst/>
                <a:latin typeface="Arial" panose="020B0604020202020204" pitchFamily="34" charset="0"/>
                <a:ea typeface="Tahoma" panose="020B0604030504040204" pitchFamily="34" charset="0"/>
                <a:cs typeface="Tahoma" panose="020B0604030504040204" pitchFamily="34" charset="0"/>
              </a:rPr>
              <a:t> </a:t>
            </a:r>
            <a:r>
              <a:rPr lang="en-US" sz="1800" dirty="0">
                <a:solidFill>
                  <a:srgbClr val="231F20"/>
                </a:solidFill>
                <a:effectLst/>
                <a:latin typeface="Arial" panose="020B0604020202020204" pitchFamily="34" charset="0"/>
                <a:ea typeface="Tahoma" panose="020B0604030504040204" pitchFamily="34" charset="0"/>
                <a:cs typeface="Tahoma" panose="020B0604030504040204" pitchFamily="34" charset="0"/>
              </a:rPr>
              <a:t>the</a:t>
            </a:r>
            <a:r>
              <a:rPr lang="en-US" sz="1800" spc="-60" dirty="0">
                <a:solidFill>
                  <a:srgbClr val="231F20"/>
                </a:solidFill>
                <a:effectLst/>
                <a:latin typeface="Arial" panose="020B0604020202020204" pitchFamily="34" charset="0"/>
                <a:ea typeface="Tahoma" panose="020B0604030504040204" pitchFamily="34" charset="0"/>
                <a:cs typeface="Tahoma" panose="020B0604030504040204" pitchFamily="34" charset="0"/>
              </a:rPr>
              <a:t> </a:t>
            </a:r>
            <a:r>
              <a:rPr lang="en-US" sz="1800" dirty="0">
                <a:solidFill>
                  <a:srgbClr val="231F20"/>
                </a:solidFill>
                <a:effectLst/>
                <a:latin typeface="Arial" panose="020B0604020202020204" pitchFamily="34" charset="0"/>
                <a:ea typeface="Tahoma" panose="020B0604030504040204" pitchFamily="34" charset="0"/>
                <a:cs typeface="Tahoma" panose="020B0604030504040204" pitchFamily="34" charset="0"/>
              </a:rPr>
              <a:t>art materials</a:t>
            </a:r>
            <a:r>
              <a:rPr lang="en-US" sz="1800" spc="-60" dirty="0">
                <a:solidFill>
                  <a:srgbClr val="231F20"/>
                </a:solidFill>
                <a:effectLst/>
                <a:latin typeface="Arial" panose="020B0604020202020204" pitchFamily="34" charset="0"/>
                <a:ea typeface="Tahoma" panose="020B0604030504040204" pitchFamily="34" charset="0"/>
                <a:cs typeface="Tahoma" panose="020B0604030504040204" pitchFamily="34" charset="0"/>
              </a:rPr>
              <a:t> </a:t>
            </a:r>
            <a:r>
              <a:rPr lang="en-US" sz="1800" dirty="0">
                <a:solidFill>
                  <a:srgbClr val="231F20"/>
                </a:solidFill>
                <a:effectLst/>
                <a:latin typeface="Arial" panose="020B0604020202020204" pitchFamily="34" charset="0"/>
                <a:ea typeface="Tahoma" panose="020B0604030504040204" pitchFamily="34" charset="0"/>
                <a:cs typeface="Tahoma" panose="020B0604030504040204" pitchFamily="34" charset="0"/>
              </a:rPr>
              <a:t>you</a:t>
            </a:r>
            <a:r>
              <a:rPr lang="en-US" sz="1800" spc="-60" dirty="0">
                <a:solidFill>
                  <a:srgbClr val="231F20"/>
                </a:solidFill>
                <a:effectLst/>
                <a:latin typeface="Arial" panose="020B0604020202020204" pitchFamily="34" charset="0"/>
                <a:ea typeface="Tahoma" panose="020B0604030504040204" pitchFamily="34" charset="0"/>
                <a:cs typeface="Tahoma" panose="020B0604030504040204" pitchFamily="34" charset="0"/>
              </a:rPr>
              <a:t> </a:t>
            </a:r>
            <a:r>
              <a:rPr lang="en-US" sz="1800" dirty="0">
                <a:solidFill>
                  <a:srgbClr val="231F20"/>
                </a:solidFill>
                <a:effectLst/>
                <a:latin typeface="Arial" panose="020B0604020202020204" pitchFamily="34" charset="0"/>
                <a:ea typeface="Tahoma" panose="020B0604030504040204" pitchFamily="34" charset="0"/>
                <a:cs typeface="Tahoma" panose="020B0604030504040204" pitchFamily="34" charset="0"/>
              </a:rPr>
              <a:t>have</a:t>
            </a:r>
            <a:r>
              <a:rPr lang="en-US" sz="1800" spc="-60" dirty="0">
                <a:solidFill>
                  <a:srgbClr val="231F20"/>
                </a:solidFill>
                <a:effectLst/>
                <a:latin typeface="Arial" panose="020B0604020202020204" pitchFamily="34" charset="0"/>
                <a:ea typeface="Tahoma" panose="020B0604030504040204" pitchFamily="34" charset="0"/>
                <a:cs typeface="Tahoma" panose="020B0604030504040204" pitchFamily="34" charset="0"/>
              </a:rPr>
              <a:t> </a:t>
            </a:r>
            <a:r>
              <a:rPr lang="en-US" sz="1800" dirty="0">
                <a:solidFill>
                  <a:srgbClr val="231F20"/>
                </a:solidFill>
                <a:effectLst/>
                <a:latin typeface="Arial" panose="020B0604020202020204" pitchFamily="34" charset="0"/>
                <a:ea typeface="Tahoma" panose="020B0604030504040204" pitchFamily="34" charset="0"/>
                <a:cs typeface="Tahoma" panose="020B0604030504040204" pitchFamily="34" charset="0"/>
              </a:rPr>
              <a:t>chosen</a:t>
            </a:r>
            <a:r>
              <a:rPr lang="en-US" sz="1800" spc="-60" dirty="0">
                <a:solidFill>
                  <a:srgbClr val="231F20"/>
                </a:solidFill>
                <a:effectLst/>
                <a:latin typeface="Arial" panose="020B0604020202020204" pitchFamily="34" charset="0"/>
                <a:ea typeface="Tahoma" panose="020B0604030504040204" pitchFamily="34" charset="0"/>
                <a:cs typeface="Tahoma" panose="020B0604030504040204" pitchFamily="34" charset="0"/>
              </a:rPr>
              <a:t> </a:t>
            </a:r>
            <a:r>
              <a:rPr lang="en-US" sz="1800" dirty="0">
                <a:solidFill>
                  <a:srgbClr val="231F20"/>
                </a:solidFill>
                <a:effectLst/>
                <a:latin typeface="Arial" panose="020B0604020202020204" pitchFamily="34" charset="0"/>
                <a:ea typeface="Tahoma" panose="020B0604030504040204" pitchFamily="34" charset="0"/>
                <a:cs typeface="Tahoma" panose="020B0604030504040204" pitchFamily="34" charset="0"/>
              </a:rPr>
              <a:t>to</a:t>
            </a:r>
            <a:r>
              <a:rPr lang="en-US" sz="1800" spc="-60" dirty="0">
                <a:solidFill>
                  <a:srgbClr val="231F20"/>
                </a:solidFill>
                <a:effectLst/>
                <a:latin typeface="Arial" panose="020B0604020202020204" pitchFamily="34" charset="0"/>
                <a:ea typeface="Tahoma" panose="020B0604030504040204" pitchFamily="34" charset="0"/>
                <a:cs typeface="Tahoma" panose="020B0604030504040204" pitchFamily="34" charset="0"/>
              </a:rPr>
              <a:t> </a:t>
            </a:r>
            <a:r>
              <a:rPr lang="en-US" sz="1800" dirty="0">
                <a:solidFill>
                  <a:srgbClr val="231F20"/>
                </a:solidFill>
                <a:effectLst/>
                <a:latin typeface="Arial" panose="020B0604020202020204" pitchFamily="34" charset="0"/>
                <a:ea typeface="Tahoma" panose="020B0604030504040204" pitchFamily="34" charset="0"/>
                <a:cs typeface="Tahoma" panose="020B0604030504040204" pitchFamily="34" charset="0"/>
              </a:rPr>
              <a:t>use</a:t>
            </a:r>
            <a:r>
              <a:rPr lang="en-US" sz="1800" spc="-60" dirty="0">
                <a:solidFill>
                  <a:srgbClr val="231F20"/>
                </a:solidFill>
                <a:effectLst/>
                <a:latin typeface="Arial" panose="020B0604020202020204" pitchFamily="34" charset="0"/>
                <a:ea typeface="Tahoma" panose="020B0604030504040204" pitchFamily="34" charset="0"/>
                <a:cs typeface="Tahoma" panose="020B0604030504040204" pitchFamily="34" charset="0"/>
              </a:rPr>
              <a:t> </a:t>
            </a:r>
            <a:r>
              <a:rPr lang="en-US" sz="1800" dirty="0">
                <a:solidFill>
                  <a:srgbClr val="231F20"/>
                </a:solidFill>
                <a:effectLst/>
                <a:latin typeface="Arial" panose="020B0604020202020204" pitchFamily="34" charset="0"/>
                <a:ea typeface="Tahoma" panose="020B0604030504040204" pitchFamily="34" charset="0"/>
                <a:cs typeface="Tahoma" panose="020B0604030504040204" pitchFamily="34" charset="0"/>
              </a:rPr>
              <a:t>or</a:t>
            </a:r>
            <a:r>
              <a:rPr lang="en-US" sz="1800" spc="-60" dirty="0">
                <a:solidFill>
                  <a:srgbClr val="231F20"/>
                </a:solidFill>
                <a:effectLst/>
                <a:latin typeface="Arial" panose="020B0604020202020204" pitchFamily="34" charset="0"/>
                <a:ea typeface="Tahoma" panose="020B0604030504040204" pitchFamily="34" charset="0"/>
                <a:cs typeface="Tahoma" panose="020B0604030504040204" pitchFamily="34" charset="0"/>
              </a:rPr>
              <a:t> </a:t>
            </a:r>
            <a:r>
              <a:rPr lang="en-US" sz="1800" dirty="0">
                <a:solidFill>
                  <a:srgbClr val="231F20"/>
                </a:solidFill>
                <a:effectLst/>
                <a:latin typeface="Tahoma" panose="020B0604030504040204" pitchFamily="34" charset="0"/>
                <a:ea typeface="Tahoma" panose="020B0604030504040204" pitchFamily="34" charset="0"/>
              </a:rPr>
              <a:t>remind pupils where to find them in the classroom.</a:t>
            </a:r>
            <a:endParaRPr lang="en-GB" sz="1800" dirty="0">
              <a:effectLst/>
              <a:latin typeface="Tahoma" panose="020B0604030504040204" pitchFamily="34" charset="0"/>
              <a:ea typeface="Tahoma" panose="020B0604030504040204" pitchFamily="34" charset="0"/>
            </a:endParaRPr>
          </a:p>
          <a:p>
            <a:pPr marL="171450" marR="0" lvl="0" indent="-171450">
              <a:lnSpc>
                <a:spcPct val="115000"/>
              </a:lnSpc>
              <a:spcBef>
                <a:spcPts val="0"/>
              </a:spcBef>
              <a:spcAft>
                <a:spcPts val="0"/>
              </a:spcAft>
              <a:buFont typeface="Arial" panose="020B0604020202020204" pitchFamily="34" charset="0"/>
              <a:buChar char="•"/>
            </a:pPr>
            <a:endParaRPr lang="en-US" sz="1100" u="none" strike="noStrike" dirty="0">
              <a:effectLst/>
              <a:latin typeface="Arial" panose="020B0604020202020204" pitchFamily="34" charset="0"/>
              <a:ea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800" spc="60" dirty="0">
                <a:solidFill>
                  <a:srgbClr val="231F20"/>
                </a:solidFill>
                <a:effectLst/>
                <a:latin typeface="Tahoma" panose="020B0604030504040204" pitchFamily="34" charset="0"/>
                <a:ea typeface="Tahoma" panose="020B0604030504040204" pitchFamily="34" charset="0"/>
              </a:rPr>
              <a:t>If necessary, model the </a:t>
            </a:r>
            <a:r>
              <a:rPr lang="en-US" sz="1800" dirty="0">
                <a:solidFill>
                  <a:srgbClr val="231F20"/>
                </a:solidFill>
                <a:effectLst/>
                <a:latin typeface="Tahoma" panose="020B0604030504040204" pitchFamily="34" charset="0"/>
                <a:ea typeface="Tahoma" panose="020B0604030504040204" pitchFamily="34" charset="0"/>
              </a:rPr>
              <a:t>creation</a:t>
            </a:r>
            <a:r>
              <a:rPr lang="en-US" sz="1800" spc="60" dirty="0">
                <a:solidFill>
                  <a:srgbClr val="231F20"/>
                </a:solidFill>
                <a:effectLst/>
                <a:latin typeface="Tahoma" panose="020B0604030504040204" pitchFamily="34" charset="0"/>
                <a:ea typeface="Tahoma" panose="020B0604030504040204" pitchFamily="34" charset="0"/>
              </a:rPr>
              <a:t> </a:t>
            </a:r>
            <a:r>
              <a:rPr lang="en-US" sz="1800" dirty="0">
                <a:solidFill>
                  <a:srgbClr val="231F20"/>
                </a:solidFill>
                <a:effectLst/>
                <a:latin typeface="Tahoma" panose="020B0604030504040204" pitchFamily="34" charset="0"/>
                <a:ea typeface="Tahoma" panose="020B0604030504040204" pitchFamily="34" charset="0"/>
              </a:rPr>
              <a:t>of</a:t>
            </a:r>
            <a:r>
              <a:rPr lang="en-US" sz="1800" spc="60" dirty="0">
                <a:solidFill>
                  <a:srgbClr val="231F20"/>
                </a:solidFill>
                <a:effectLst/>
                <a:latin typeface="Tahoma" panose="020B0604030504040204" pitchFamily="34" charset="0"/>
                <a:ea typeface="Tahoma" panose="020B0604030504040204" pitchFamily="34" charset="0"/>
              </a:rPr>
              <a:t> </a:t>
            </a:r>
            <a:r>
              <a:rPr lang="en-US" sz="1800" dirty="0">
                <a:solidFill>
                  <a:srgbClr val="231F20"/>
                </a:solidFill>
                <a:effectLst/>
                <a:latin typeface="Tahoma" panose="020B0604030504040204" pitchFamily="34" charset="0"/>
                <a:ea typeface="Tahoma" panose="020B0604030504040204" pitchFamily="34" charset="0"/>
              </a:rPr>
              <a:t>their</a:t>
            </a:r>
            <a:r>
              <a:rPr lang="en-US" sz="1800" spc="60" dirty="0">
                <a:solidFill>
                  <a:srgbClr val="231F20"/>
                </a:solidFill>
                <a:effectLst/>
                <a:latin typeface="Tahoma" panose="020B0604030504040204" pitchFamily="34" charset="0"/>
                <a:ea typeface="Tahoma" panose="020B0604030504040204" pitchFamily="34" charset="0"/>
              </a:rPr>
              <a:t> </a:t>
            </a:r>
            <a:r>
              <a:rPr lang="en-US" sz="1800" dirty="0">
                <a:solidFill>
                  <a:srgbClr val="231F20"/>
                </a:solidFill>
                <a:effectLst/>
                <a:latin typeface="Tahoma" panose="020B0604030504040204" pitchFamily="34" charset="0"/>
                <a:ea typeface="Tahoma" panose="020B0604030504040204" pitchFamily="34" charset="0"/>
              </a:rPr>
              <a:t>Positive</a:t>
            </a:r>
            <a:r>
              <a:rPr lang="en-US" sz="1800" spc="60" dirty="0">
                <a:solidFill>
                  <a:srgbClr val="231F20"/>
                </a:solidFill>
                <a:effectLst/>
                <a:latin typeface="Tahoma" panose="020B0604030504040204" pitchFamily="34" charset="0"/>
                <a:ea typeface="Tahoma" panose="020B0604030504040204" pitchFamily="34" charset="0"/>
              </a:rPr>
              <a:t> </a:t>
            </a:r>
            <a:r>
              <a:rPr lang="en-US" sz="1800" dirty="0">
                <a:solidFill>
                  <a:srgbClr val="231F20"/>
                </a:solidFill>
                <a:effectLst/>
                <a:latin typeface="Tahoma" panose="020B0604030504040204" pitchFamily="34" charset="0"/>
                <a:ea typeface="Tahoma" panose="020B0604030504040204" pitchFamily="34" charset="0"/>
              </a:rPr>
              <a:t>Thoughts</a:t>
            </a:r>
            <a:r>
              <a:rPr lang="en-US" sz="1800" spc="60" dirty="0">
                <a:solidFill>
                  <a:srgbClr val="231F20"/>
                </a:solidFill>
                <a:effectLst/>
                <a:latin typeface="Tahoma" panose="020B0604030504040204" pitchFamily="34" charset="0"/>
                <a:ea typeface="Tahoma" panose="020B0604030504040204" pitchFamily="34" charset="0"/>
              </a:rPr>
              <a:t> </a:t>
            </a:r>
            <a:r>
              <a:rPr lang="en-US" sz="1800" dirty="0">
                <a:solidFill>
                  <a:srgbClr val="231F20"/>
                </a:solidFill>
                <a:effectLst/>
                <a:latin typeface="Tahoma" panose="020B0604030504040204" pitchFamily="34" charset="0"/>
                <a:ea typeface="Tahoma" panose="020B0604030504040204" pitchFamily="34" charset="0"/>
              </a:rPr>
              <a:t>Cards.</a:t>
            </a:r>
            <a:r>
              <a:rPr lang="en-US" sz="1800" spc="-45" dirty="0">
                <a:solidFill>
                  <a:srgbClr val="231F20"/>
                </a:solidFill>
                <a:effectLst/>
                <a:latin typeface="Tahoma" panose="020B0604030504040204" pitchFamily="34" charset="0"/>
                <a:ea typeface="Tahoma" panose="020B0604030504040204" pitchFamily="34" charset="0"/>
              </a:rPr>
              <a:t> </a:t>
            </a:r>
            <a:r>
              <a:rPr lang="en-US" sz="1800" dirty="0">
                <a:solidFill>
                  <a:srgbClr val="231F20"/>
                </a:solidFill>
                <a:effectLst/>
                <a:latin typeface="Tahoma" panose="020B0604030504040204" pitchFamily="34" charset="0"/>
                <a:ea typeface="Tahoma" panose="020B0604030504040204" pitchFamily="34" charset="0"/>
              </a:rPr>
              <a:t>Some</a:t>
            </a:r>
            <a:r>
              <a:rPr lang="en-US" sz="1800" spc="-45" dirty="0">
                <a:solidFill>
                  <a:srgbClr val="231F20"/>
                </a:solidFill>
                <a:effectLst/>
                <a:latin typeface="Tahoma" panose="020B0604030504040204" pitchFamily="34" charset="0"/>
                <a:ea typeface="Tahoma" panose="020B0604030504040204" pitchFamily="34" charset="0"/>
              </a:rPr>
              <a:t> </a:t>
            </a:r>
            <a:r>
              <a:rPr lang="en-US" sz="1800" dirty="0">
                <a:solidFill>
                  <a:srgbClr val="231F20"/>
                </a:solidFill>
                <a:effectLst/>
                <a:latin typeface="Tahoma" panose="020B0604030504040204" pitchFamily="34" charset="0"/>
                <a:ea typeface="Tahoma" panose="020B0604030504040204" pitchFamily="34" charset="0"/>
              </a:rPr>
              <a:t>suggested</a:t>
            </a:r>
            <a:r>
              <a:rPr lang="en-US" sz="1800" spc="-40" dirty="0">
                <a:solidFill>
                  <a:srgbClr val="231F20"/>
                </a:solidFill>
                <a:effectLst/>
                <a:latin typeface="Tahoma" panose="020B0604030504040204" pitchFamily="34" charset="0"/>
                <a:ea typeface="Tahoma" panose="020B0604030504040204" pitchFamily="34" charset="0"/>
              </a:rPr>
              <a:t> </a:t>
            </a:r>
            <a:r>
              <a:rPr lang="en-US" sz="1800" dirty="0">
                <a:solidFill>
                  <a:srgbClr val="231F20"/>
                </a:solidFill>
                <a:effectLst/>
                <a:latin typeface="Tahoma" panose="020B0604030504040204" pitchFamily="34" charset="0"/>
                <a:ea typeface="Tahoma" panose="020B0604030504040204" pitchFamily="34" charset="0"/>
              </a:rPr>
              <a:t>formats</a:t>
            </a:r>
            <a:r>
              <a:rPr lang="en-US" sz="1800" spc="-45" dirty="0">
                <a:solidFill>
                  <a:srgbClr val="231F20"/>
                </a:solidFill>
                <a:effectLst/>
                <a:latin typeface="Tahoma" panose="020B0604030504040204" pitchFamily="34" charset="0"/>
                <a:ea typeface="Tahoma" panose="020B0604030504040204" pitchFamily="34" charset="0"/>
              </a:rPr>
              <a:t> </a:t>
            </a:r>
            <a:r>
              <a:rPr lang="en-US" sz="1800" dirty="0">
                <a:solidFill>
                  <a:srgbClr val="231F20"/>
                </a:solidFill>
                <a:effectLst/>
                <a:latin typeface="Tahoma" panose="020B0604030504040204" pitchFamily="34" charset="0"/>
                <a:ea typeface="Tahoma" panose="020B0604030504040204" pitchFamily="34" charset="0"/>
              </a:rPr>
              <a:t>might</a:t>
            </a:r>
            <a:r>
              <a:rPr lang="en-US" sz="1800" spc="-45" dirty="0">
                <a:solidFill>
                  <a:srgbClr val="231F20"/>
                </a:solidFill>
                <a:effectLst/>
                <a:latin typeface="Tahoma" panose="020B0604030504040204" pitchFamily="34" charset="0"/>
                <a:ea typeface="Tahoma" panose="020B0604030504040204" pitchFamily="34" charset="0"/>
              </a:rPr>
              <a:t> </a:t>
            </a:r>
            <a:r>
              <a:rPr lang="en-US" sz="1800" dirty="0">
                <a:solidFill>
                  <a:srgbClr val="231F20"/>
                </a:solidFill>
                <a:effectLst/>
                <a:latin typeface="Tahoma" panose="020B0604030504040204" pitchFamily="34" charset="0"/>
                <a:ea typeface="Tahoma" panose="020B0604030504040204" pitchFamily="34" charset="0"/>
              </a:rPr>
              <a:t>include:</a:t>
            </a:r>
            <a:endParaRPr lang="en-GB" sz="1800" dirty="0">
              <a:effectLst/>
              <a:latin typeface="Tahoma" panose="020B0604030504040204" pitchFamily="34" charset="0"/>
              <a:ea typeface="Tahoma" panose="020B0604030504040204" pitchFamily="34" charset="0"/>
            </a:endParaRPr>
          </a:p>
          <a:p>
            <a:pPr marL="171450" marR="0" lvl="0" indent="-171450">
              <a:lnSpc>
                <a:spcPct val="115000"/>
              </a:lnSpc>
              <a:spcBef>
                <a:spcPts val="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cs typeface="Arial" panose="020B0604020202020204" pitchFamily="34" charset="0"/>
              </a:rPr>
              <a:t>. </a:t>
            </a:r>
            <a:r>
              <a:rPr lang="en-US" sz="110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writing their name in the centre of the paper and surrounding the name with adjectives, qualities, skills, and unique characteristics. </a:t>
            </a:r>
          </a:p>
          <a:p>
            <a:pPr marL="628650" marR="0" lvl="1" indent="-171450">
              <a:lnSpc>
                <a:spcPct val="115000"/>
              </a:lnSpc>
              <a:spcBef>
                <a:spcPts val="0"/>
              </a:spcBef>
              <a:spcAft>
                <a:spcPts val="0"/>
              </a:spcAft>
              <a:buFont typeface="Arial" panose="020B0604020202020204" pitchFamily="34" charset="0"/>
              <a:buChar char="•"/>
            </a:pPr>
            <a:r>
              <a:rPr lang="en-US" sz="110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choosing one ‘You are…’ or ‘Your’ statement read from the </a:t>
            </a:r>
            <a:r>
              <a:rPr lang="en-US" sz="1100" b="1"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Positive Thoughts</a:t>
            </a:r>
            <a:r>
              <a:rPr lang="en-US" sz="110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 handout to write in large letters and decorate.</a:t>
            </a:r>
          </a:p>
          <a:p>
            <a:pPr marL="457200" marR="0">
              <a:lnSpc>
                <a:spcPct val="115000"/>
              </a:lnSpc>
              <a:spcBef>
                <a:spcPts val="0"/>
              </a:spcBef>
              <a:spcAft>
                <a:spcPts val="0"/>
              </a:spcAft>
            </a:pPr>
            <a:r>
              <a:rPr lang="en-US" sz="1100" dirty="0">
                <a:effectLst/>
                <a:latin typeface="Arial" panose="020B0604020202020204" pitchFamily="34" charset="0"/>
                <a:ea typeface="Arial" panose="020B0604020202020204" pitchFamily="34" charset="0"/>
                <a:cs typeface="Arial" panose="020B0604020202020204" pitchFamily="34" charset="0"/>
              </a:rPr>
              <a:t> </a:t>
            </a:r>
          </a:p>
          <a:p>
            <a:pPr marL="171450" marR="0" lvl="0" indent="-171450">
              <a:lnSpc>
                <a:spcPct val="115000"/>
              </a:lnSpc>
              <a:spcBef>
                <a:spcPts val="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cs typeface="Arial" panose="020B0604020202020204" pitchFamily="34" charset="0"/>
              </a:rPr>
              <a:t>Provide time for pupils to complete their cards. If time allows, they may complete more than one.</a:t>
            </a:r>
          </a:p>
          <a:p>
            <a:pPr marL="171450" marR="0" lvl="0" indent="-171450">
              <a:lnSpc>
                <a:spcPct val="115000"/>
              </a:lnSpc>
              <a:spcBef>
                <a:spcPts val="0"/>
              </a:spcBef>
              <a:spcAft>
                <a:spcPts val="0"/>
              </a:spcAft>
              <a:buFont typeface="Arial" panose="020B0604020202020204" pitchFamily="34" charset="0"/>
              <a:buChar char="•"/>
            </a:pPr>
            <a:endParaRPr lang="en-US" sz="1100" dirty="0">
              <a:effectLst/>
              <a:latin typeface="Arial" panose="020B0604020202020204" pitchFamily="34" charset="0"/>
              <a:ea typeface="Arial" panose="020B0604020202020204" pitchFamily="34" charset="0"/>
              <a:cs typeface="Arial" panose="020B0604020202020204" pitchFamily="34" charset="0"/>
            </a:endParaRPr>
          </a:p>
          <a:p>
            <a:pPr marL="171450" marR="0" lvl="0" indent="-171450">
              <a:lnSpc>
                <a:spcPct val="115000"/>
              </a:lnSpc>
              <a:spcBef>
                <a:spcPts val="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cs typeface="Arial" panose="020B0604020202020204" pitchFamily="34" charset="0"/>
              </a:rPr>
              <a:t>Invite pupils to think about  some places they can put their card to reference it throughout the day (i.e., inside of locker, tucked in a binder, taped to the mirror at home, etc.).</a:t>
            </a:r>
          </a:p>
          <a:p>
            <a:pPr marL="342900" marR="0" lvl="0" indent="-342900">
              <a:lnSpc>
                <a:spcPct val="115000"/>
              </a:lnSpc>
              <a:spcBef>
                <a:spcPts val="0"/>
              </a:spcBef>
              <a:spcAft>
                <a:spcPts val="0"/>
              </a:spcAft>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150FB2F-71EA-DA45-9639-0EE1B5989B31}" type="slidenum">
              <a:rPr lang="en-US" smtClean="0"/>
              <a:t>14</a:t>
            </a:fld>
            <a:endParaRPr lang="en-US"/>
          </a:p>
        </p:txBody>
      </p:sp>
    </p:spTree>
    <p:extLst>
      <p:ext uri="{BB962C8B-B14F-4D97-AF65-F5344CB8AC3E}">
        <p14:creationId xmlns:p14="http://schemas.microsoft.com/office/powerpoint/2010/main" val="9025851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Teacher Notes:</a:t>
            </a:r>
            <a:endParaRPr lang="en-US" sz="1100" b="0" dirty="0">
              <a:latin typeface="Arial" panose="020B0604020202020204" pitchFamily="34" charset="0"/>
              <a:cs typeface="Arial" panose="020B0604020202020204" pitchFamily="34" charset="0"/>
            </a:endParaRPr>
          </a:p>
          <a:p>
            <a:pPr marL="0" marR="0">
              <a:lnSpc>
                <a:spcPct val="115000"/>
              </a:lnSpc>
              <a:spcBef>
                <a:spcPts val="0"/>
              </a:spcBef>
              <a:spcAft>
                <a:spcPts val="0"/>
              </a:spcAft>
            </a:pPr>
            <a:endParaRPr lang="en-US" sz="1100" b="1" dirty="0">
              <a:effectLst/>
              <a:latin typeface="Arial" panose="020B0604020202020204" pitchFamily="34" charset="0"/>
              <a:ea typeface="Arial" panose="020B0604020202020204" pitchFamily="34" charset="0"/>
              <a:cs typeface="Arial" panose="020B0604020202020204" pitchFamily="34" charset="0"/>
            </a:endParaRPr>
          </a:p>
          <a:p>
            <a:pPr marL="0" marR="0">
              <a:lnSpc>
                <a:spcPct val="115000"/>
              </a:lnSpc>
              <a:spcBef>
                <a:spcPts val="0"/>
              </a:spcBef>
              <a:spcAft>
                <a:spcPts val="0"/>
              </a:spcAft>
            </a:pPr>
            <a:r>
              <a:rPr lang="en-US" sz="1100" b="1" dirty="0">
                <a:effectLst/>
                <a:latin typeface="Arial" panose="020B0604020202020204" pitchFamily="34" charset="0"/>
                <a:ea typeface="Arial" panose="020B0604020202020204" pitchFamily="34" charset="0"/>
                <a:cs typeface="Arial" panose="020B0604020202020204" pitchFamily="34" charset="0"/>
              </a:rPr>
              <a:t>Virtual Facilitation Options:</a:t>
            </a:r>
            <a:endParaRPr lang="en-US" sz="1100" dirty="0">
              <a:effectLst/>
              <a:latin typeface="Arial" panose="020B0604020202020204" pitchFamily="34" charset="0"/>
              <a:ea typeface="Arial" panose="020B0604020202020204" pitchFamily="34" charset="0"/>
              <a:cs typeface="Arial" panose="020B0604020202020204" pitchFamily="34" charset="0"/>
            </a:endParaRPr>
          </a:p>
          <a:p>
            <a:pPr marL="171450" marR="0" lvl="0" indent="-171450">
              <a:lnSpc>
                <a:spcPct val="115000"/>
              </a:lnSpc>
              <a:spcBef>
                <a:spcPts val="0"/>
              </a:spcBef>
              <a:spcAft>
                <a:spcPts val="1200"/>
              </a:spcAft>
              <a:buFont typeface="Arial" panose="020B0604020202020204" pitchFamily="34" charset="0"/>
              <a:buChar char="•"/>
            </a:pPr>
            <a:r>
              <a:rPr lang="en-US" sz="1100" dirty="0">
                <a:effectLst/>
                <a:latin typeface="Arial" panose="020B0604020202020204" pitchFamily="34" charset="0"/>
                <a:cs typeface="Arial" panose="020B0604020202020204" pitchFamily="34" charset="0"/>
              </a:rPr>
              <a:t>Distribute the </a:t>
            </a:r>
            <a:r>
              <a:rPr lang="en-US" sz="1100" b="1" dirty="0">
                <a:effectLst/>
                <a:latin typeface="Arial" panose="020B0604020202020204" pitchFamily="34" charset="0"/>
                <a:cs typeface="Arial" panose="020B0604020202020204" pitchFamily="34" charset="0"/>
              </a:rPr>
              <a:t>Reflection </a:t>
            </a:r>
            <a:r>
              <a:rPr lang="en-US" sz="1100" b="0" dirty="0">
                <a:effectLst/>
                <a:latin typeface="Arial" panose="020B0604020202020204" pitchFamily="34" charset="0"/>
                <a:cs typeface="Arial" panose="020B0604020202020204" pitchFamily="34" charset="0"/>
              </a:rPr>
              <a:t>handout</a:t>
            </a:r>
            <a:r>
              <a:rPr lang="en-US" sz="1100" dirty="0">
                <a:effectLst/>
                <a:latin typeface="Arial" panose="020B0604020202020204" pitchFamily="34" charset="0"/>
                <a:cs typeface="Arial" panose="020B0604020202020204" pitchFamily="34" charset="0"/>
              </a:rPr>
              <a:t> </a:t>
            </a:r>
            <a:r>
              <a:rPr lang="en-US" sz="1100" b="0" dirty="0">
                <a:effectLst/>
                <a:latin typeface="Arial" panose="020B0604020202020204" pitchFamily="34" charset="0"/>
                <a:cs typeface="Arial" panose="020B0604020202020204" pitchFamily="34" charset="0"/>
              </a:rPr>
              <a:t>to</a:t>
            </a:r>
            <a:r>
              <a:rPr lang="en-US" sz="1100" dirty="0">
                <a:effectLst/>
                <a:latin typeface="Arial" panose="020B0604020202020204" pitchFamily="34" charset="0"/>
                <a:cs typeface="Arial" panose="020B0604020202020204" pitchFamily="34" charset="0"/>
              </a:rPr>
              <a:t> each pupil.</a:t>
            </a:r>
          </a:p>
          <a:p>
            <a:pPr marL="171450" marR="0" lvl="0" indent="-171450">
              <a:lnSpc>
                <a:spcPct val="115000"/>
              </a:lnSpc>
              <a:spcBef>
                <a:spcPts val="0"/>
              </a:spcBef>
              <a:spcAft>
                <a:spcPts val="1200"/>
              </a:spcAft>
              <a:buFont typeface="Arial" panose="020B0604020202020204" pitchFamily="34" charset="0"/>
              <a:buChar char="•"/>
            </a:pPr>
            <a:endParaRPr lang="en-US" sz="1100" u="none" strike="noStrike" dirty="0">
              <a:effectLst/>
              <a:latin typeface="Arial" panose="020B0604020202020204" pitchFamily="34" charset="0"/>
              <a:ea typeface="Arial" panose="020B0604020202020204" pitchFamily="34" charset="0"/>
              <a:cs typeface="Arial" panose="020B0604020202020204" pitchFamily="34" charset="0"/>
            </a:endParaRPr>
          </a:p>
          <a:p>
            <a:pPr marL="171450" marR="0" lvl="0" indent="-171450">
              <a:lnSpc>
                <a:spcPct val="115000"/>
              </a:lnSpc>
              <a:spcBef>
                <a:spcPts val="0"/>
              </a:spcBef>
              <a:spcAft>
                <a:spcPts val="120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cs typeface="Arial" panose="020B0604020202020204" pitchFamily="34" charset="0"/>
              </a:rPr>
              <a:t>Collect the reflection sheets from the pupils. If time allows, choose a few questions that remain and discuss with the group. As you are able, follow up with pupils regarding their reflection after the conclusion of the lessons.</a:t>
            </a:r>
          </a:p>
          <a:p>
            <a:endParaRPr lang="en-US" sz="11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150FB2F-71EA-DA45-9639-0EE1B5989B31}" type="slidenum">
              <a:rPr lang="en-US" smtClean="0"/>
              <a:t>15</a:t>
            </a:fld>
            <a:endParaRPr lang="en-US"/>
          </a:p>
        </p:txBody>
      </p:sp>
    </p:spTree>
    <p:extLst>
      <p:ext uri="{BB962C8B-B14F-4D97-AF65-F5344CB8AC3E}">
        <p14:creationId xmlns:p14="http://schemas.microsoft.com/office/powerpoint/2010/main" val="14901223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50FB2F-71EA-DA45-9639-0EE1B5989B31}" type="slidenum">
              <a:rPr lang="en-US" smtClean="0"/>
              <a:t>16</a:t>
            </a:fld>
            <a:endParaRPr lang="en-US"/>
          </a:p>
        </p:txBody>
      </p:sp>
    </p:spTree>
    <p:extLst>
      <p:ext uri="{BB962C8B-B14F-4D97-AF65-F5344CB8AC3E}">
        <p14:creationId xmlns:p14="http://schemas.microsoft.com/office/powerpoint/2010/main" val="430929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Teacher Notes:</a:t>
            </a:r>
            <a:endParaRPr lang="en-US" sz="1100" b="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sz="1100" u="none" strike="noStrike" kern="1200" dirty="0">
                <a:solidFill>
                  <a:schemeClr val="tx1"/>
                </a:solidFill>
                <a:effectLst/>
                <a:latin typeface="Arial" panose="020B0604020202020204" pitchFamily="34" charset="0"/>
                <a:ea typeface="+mn-ea"/>
                <a:cs typeface="Arial" panose="020B0604020202020204" pitchFamily="34" charset="0"/>
              </a:rPr>
              <a:t>Engage pupils</a:t>
            </a:r>
            <a:r>
              <a:rPr lang="en-US" sz="1100" u="none" strike="noStrike" dirty="0">
                <a:effectLst/>
                <a:latin typeface="Arial" panose="020B0604020202020204" pitchFamily="34" charset="0"/>
                <a:ea typeface="Arial" panose="020B0604020202020204" pitchFamily="34" charset="0"/>
                <a:cs typeface="Arial" panose="020B0604020202020204" pitchFamily="34" charset="0"/>
              </a:rPr>
              <a:t> in establishing “ground rules” for discussion by asking them, “how do we create a safe, respectful, and kind environment for conversations about our bodies</a:t>
            </a:r>
            <a:r>
              <a:rPr lang="en-US" sz="1100" u="none" strike="noStrike" kern="1200" dirty="0">
                <a:solidFill>
                  <a:schemeClr val="tx1"/>
                </a:solidFill>
                <a:effectLst/>
                <a:latin typeface="Arial" panose="020B0604020202020204" pitchFamily="34" charset="0"/>
                <a:ea typeface="+mn-ea"/>
                <a:cs typeface="Arial" panose="020B0604020202020204" pitchFamily="34" charset="0"/>
              </a:rPr>
              <a:t>?” </a:t>
            </a:r>
          </a:p>
          <a:p>
            <a:pPr marL="628650" lvl="2" indent="-171450">
              <a:buFont typeface="Arial" panose="020B0604020202020204" pitchFamily="34" charset="0"/>
              <a:buChar char="•"/>
            </a:pPr>
            <a:r>
              <a:rPr lang="en-US" sz="1100" u="none" kern="1200" dirty="0">
                <a:solidFill>
                  <a:schemeClr val="tx1"/>
                </a:solidFill>
                <a:effectLst/>
                <a:latin typeface="Arial" panose="020B0604020202020204" pitchFamily="34" charset="0"/>
                <a:ea typeface="+mn-ea"/>
                <a:cs typeface="Arial" panose="020B0604020202020204" pitchFamily="34" charset="0"/>
              </a:rPr>
              <a:t>Examples </a:t>
            </a:r>
            <a:r>
              <a:rPr lang="en-US" sz="1100" dirty="0">
                <a:effectLst/>
                <a:latin typeface="Arial" panose="020B0604020202020204" pitchFamily="34" charset="0"/>
                <a:cs typeface="Arial" panose="020B0604020202020204" pitchFamily="34" charset="0"/>
              </a:rPr>
              <a:t>might </a:t>
            </a:r>
            <a:r>
              <a:rPr lang="en-GB" sz="1100" noProof="0" dirty="0">
                <a:effectLst/>
                <a:latin typeface="Arial" panose="020B0604020202020204" pitchFamily="34" charset="0"/>
                <a:cs typeface="Arial" panose="020B0604020202020204" pitchFamily="34" charset="0"/>
              </a:rPr>
              <a:t>include</a:t>
            </a:r>
            <a:r>
              <a:rPr lang="en-US" sz="1100" dirty="0">
                <a:effectLst/>
                <a:latin typeface="Arial" panose="020B0604020202020204" pitchFamily="34" charset="0"/>
                <a:cs typeface="Arial" panose="020B0604020202020204" pitchFamily="34" charset="0"/>
              </a:rPr>
              <a:t>: listen respectfully, no interrupting, question ideas without </a:t>
            </a:r>
            <a:r>
              <a:rPr lang="en-US" sz="1100" dirty="0" err="1">
                <a:effectLst/>
                <a:latin typeface="Arial" panose="020B0604020202020204" pitchFamily="34" charset="0"/>
                <a:cs typeface="Arial" panose="020B0604020202020204" pitchFamily="34" charset="0"/>
              </a:rPr>
              <a:t>criticising</a:t>
            </a:r>
            <a:r>
              <a:rPr lang="en-US" sz="1100" dirty="0">
                <a:effectLst/>
                <a:latin typeface="Arial" panose="020B0604020202020204" pitchFamily="34" charset="0"/>
                <a:cs typeface="Arial" panose="020B0604020202020204" pitchFamily="34" charset="0"/>
              </a:rPr>
              <a:t> people, no insults, give everyone a chance to speak, etc</a:t>
            </a:r>
            <a:r>
              <a:rPr lang="en-US" sz="1100" u="none" kern="1200" dirty="0">
                <a:solidFill>
                  <a:schemeClr val="tx1"/>
                </a:solidFill>
                <a:effectLst/>
                <a:latin typeface="Arial" panose="020B0604020202020204" pitchFamily="34" charset="0"/>
                <a:ea typeface="+mn-ea"/>
                <a:cs typeface="Arial" panose="020B0604020202020204" pitchFamily="34" charset="0"/>
              </a:rPr>
              <a:t>.</a:t>
            </a:r>
          </a:p>
          <a:p>
            <a:pPr marL="0" lvl="1" indent="0">
              <a:buFont typeface="Arial" panose="020B0604020202020204" pitchFamily="34" charset="0"/>
              <a:buNone/>
            </a:pPr>
            <a:endParaRPr lang="en-US" sz="1100" dirty="0">
              <a:latin typeface="Arial" panose="020B0604020202020204" pitchFamily="34" charset="0"/>
              <a:cs typeface="Arial" panose="020B0604020202020204" pitchFamily="34" charset="0"/>
            </a:endParaRPr>
          </a:p>
          <a:p>
            <a:pPr marL="171450" marR="0" lvl="0" indent="-171450">
              <a:lnSpc>
                <a:spcPct val="115000"/>
              </a:lnSpc>
              <a:spcBef>
                <a:spcPts val="0"/>
              </a:spcBef>
              <a:spcAft>
                <a:spcPts val="0"/>
              </a:spcAft>
              <a:buFont typeface="Arial" panose="020B0604020202020204" pitchFamily="34" charset="0"/>
              <a:buChar char="•"/>
            </a:pPr>
            <a:r>
              <a:rPr lang="en-US" sz="1100" dirty="0">
                <a:latin typeface="Arial" panose="020B0604020202020204" pitchFamily="34" charset="0"/>
                <a:cs typeface="Arial" panose="020B0604020202020204" pitchFamily="34" charset="0"/>
              </a:rPr>
              <a:t>Write responses on the board and keep them there through the duration of the series. </a:t>
            </a:r>
            <a:br>
              <a:rPr lang="en-US" sz="1100" dirty="0">
                <a:latin typeface="Arial" panose="020B0604020202020204" pitchFamily="34" charset="0"/>
                <a:cs typeface="Arial" panose="020B0604020202020204" pitchFamily="34" charset="0"/>
              </a:rPr>
            </a:br>
            <a:endParaRPr lang="en-US" sz="1100" dirty="0">
              <a:latin typeface="Arial" panose="020B0604020202020204" pitchFamily="34" charset="0"/>
              <a:cs typeface="Arial" panose="020B0604020202020204" pitchFamily="34" charset="0"/>
            </a:endParaRPr>
          </a:p>
          <a:p>
            <a:pPr marL="171450" marR="0" lvl="0" indent="-171450">
              <a:lnSpc>
                <a:spcPct val="115000"/>
              </a:lnSpc>
              <a:spcBef>
                <a:spcPts val="0"/>
              </a:spcBef>
              <a:spcAft>
                <a:spcPts val="0"/>
              </a:spcAft>
              <a:buFont typeface="Arial" panose="020B0604020202020204" pitchFamily="34" charset="0"/>
              <a:buChar char="•"/>
            </a:pPr>
            <a:r>
              <a:rPr lang="en-US" sz="1100" dirty="0">
                <a:latin typeface="Arial" panose="020B0604020202020204" pitchFamily="34" charset="0"/>
                <a:cs typeface="Arial" panose="020B0604020202020204" pitchFamily="34" charset="0"/>
              </a:rPr>
              <a:t>When needed, refer to the pupils’ ground rules as a reminder of how important it is to respect one another in these sensitive conversations.</a:t>
            </a:r>
          </a:p>
          <a:p>
            <a:endParaRPr lang="en-US" sz="1100" u="none" strike="noStrike"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F150FB2F-71EA-DA45-9639-0EE1B5989B31}" type="slidenum">
              <a:rPr lang="en-US" smtClean="0"/>
              <a:t>1</a:t>
            </a:fld>
            <a:endParaRPr lang="en-US"/>
          </a:p>
        </p:txBody>
      </p:sp>
    </p:spTree>
    <p:extLst>
      <p:ext uri="{BB962C8B-B14F-4D97-AF65-F5344CB8AC3E}">
        <p14:creationId xmlns:p14="http://schemas.microsoft.com/office/powerpoint/2010/main" val="1149539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Teacher Notes:</a:t>
            </a:r>
            <a:endParaRPr lang="en-US" b="0" dirty="0">
              <a:latin typeface="Arial" panose="020B0604020202020204" pitchFamily="34" charset="0"/>
              <a:cs typeface="Arial" panose="020B0604020202020204" pitchFamily="34" charset="0"/>
            </a:endParaRPr>
          </a:p>
          <a:p>
            <a:pPr marL="171450" marR="0" lvl="0" indent="-171450">
              <a:lnSpc>
                <a:spcPct val="115000"/>
              </a:lnSpc>
              <a:spcBef>
                <a:spcPts val="120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cs typeface="Arial" panose="020B0604020202020204" pitchFamily="34" charset="0"/>
              </a:rPr>
              <a:t>Introduce pupils to the concept of body confidence or the sense of love and respect for our body and what it can do. </a:t>
            </a:r>
            <a:br>
              <a:rPr lang="en-US" sz="1100" u="none" strike="noStrike" dirty="0">
                <a:effectLst/>
                <a:latin typeface="Arial" panose="020B0604020202020204" pitchFamily="34" charset="0"/>
                <a:ea typeface="Arial" panose="020B0604020202020204" pitchFamily="34" charset="0"/>
                <a:cs typeface="Arial" panose="020B0604020202020204" pitchFamily="34" charset="0"/>
              </a:rPr>
            </a:br>
            <a:endParaRPr lang="en-US" sz="1100" u="none" strike="noStrike" dirty="0">
              <a:effectLst/>
              <a:latin typeface="Arial" panose="020B0604020202020204" pitchFamily="34" charset="0"/>
              <a:ea typeface="Arial" panose="020B0604020202020204" pitchFamily="34" charset="0"/>
              <a:cs typeface="Arial" panose="020B0604020202020204" pitchFamily="34" charset="0"/>
            </a:endParaRPr>
          </a:p>
          <a:p>
            <a:pPr marL="171450" marR="0" lvl="0" indent="-171450">
              <a:lnSpc>
                <a:spcPct val="115000"/>
              </a:lnSpc>
              <a:spcBef>
                <a:spcPts val="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cs typeface="Arial" panose="020B0604020202020204" pitchFamily="34" charset="0"/>
              </a:rPr>
              <a:t>Body confidence looks like:</a:t>
            </a:r>
          </a:p>
          <a:p>
            <a:pPr marL="628650" marR="0" lvl="1" indent="-171450">
              <a:lnSpc>
                <a:spcPct val="115000"/>
              </a:lnSpc>
              <a:spcBef>
                <a:spcPts val="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cs typeface="Arial" panose="020B0604020202020204" pitchFamily="34" charset="0"/>
              </a:rPr>
              <a:t>Appreciating the unique things about our body and what it can do for us</a:t>
            </a:r>
          </a:p>
          <a:p>
            <a:pPr marL="628650" marR="0" lvl="1" indent="-171450">
              <a:lnSpc>
                <a:spcPct val="115000"/>
              </a:lnSpc>
              <a:spcBef>
                <a:spcPts val="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cs typeface="Arial" panose="020B0604020202020204" pitchFamily="34" charset="0"/>
              </a:rPr>
              <a:t>Accepting and admiring our body, even parts that don’t look like what the media says is “ideal”</a:t>
            </a:r>
          </a:p>
          <a:p>
            <a:pPr marL="628650" marR="0" lvl="1" indent="-171450">
              <a:lnSpc>
                <a:spcPct val="115000"/>
              </a:lnSpc>
              <a:spcBef>
                <a:spcPts val="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cs typeface="Arial" panose="020B0604020202020204" pitchFamily="34" charset="0"/>
              </a:rPr>
              <a:t>Feeling beautiful, comfortable, confident and happy in your body</a:t>
            </a:r>
          </a:p>
          <a:p>
            <a:pPr marL="628650" marR="0" lvl="1" indent="-171450">
              <a:lnSpc>
                <a:spcPct val="115000"/>
              </a:lnSpc>
              <a:spcBef>
                <a:spcPts val="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cs typeface="Arial" panose="020B0604020202020204" pitchFamily="34" charset="0"/>
              </a:rPr>
              <a:t>Focusing on what your body can do instead of what it can’t do</a:t>
            </a:r>
          </a:p>
          <a:p>
            <a:pPr marL="628650" marR="0" lvl="1" indent="-171450">
              <a:lnSpc>
                <a:spcPct val="115000"/>
              </a:lnSpc>
              <a:spcBef>
                <a:spcPts val="0"/>
              </a:spcBef>
              <a:spcAft>
                <a:spcPts val="120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cs typeface="Arial" panose="020B0604020202020204" pitchFamily="34" charset="0"/>
              </a:rPr>
              <a:t>Being a smart consumer when it comes to messages about our bodies: accepting positive messages and rejecting or reframing negative messages</a:t>
            </a:r>
            <a:br>
              <a:rPr lang="en-US" sz="1100" dirty="0">
                <a:effectLst/>
                <a:latin typeface="Arial" panose="020B0604020202020204" pitchFamily="34" charset="0"/>
                <a:ea typeface="Arial" panose="020B0604020202020204" pitchFamily="34" charset="0"/>
                <a:cs typeface="Arial" panose="020B0604020202020204" pitchFamily="34" charset="0"/>
              </a:rPr>
            </a:br>
            <a:endParaRPr lang="en-US" sz="1100" dirty="0">
              <a:effectLst/>
              <a:latin typeface="Arial" panose="020B0604020202020204" pitchFamily="34" charset="0"/>
              <a:ea typeface="Arial" panose="020B0604020202020204" pitchFamily="34" charset="0"/>
              <a:cs typeface="Arial" panose="020B0604020202020204" pitchFamily="34" charset="0"/>
            </a:endParaRPr>
          </a:p>
          <a:p>
            <a:pPr marL="0" marR="0">
              <a:lnSpc>
                <a:spcPct val="115000"/>
              </a:lnSpc>
              <a:spcBef>
                <a:spcPts val="0"/>
              </a:spcBef>
              <a:spcAft>
                <a:spcPts val="0"/>
              </a:spcAft>
            </a:pPr>
            <a:r>
              <a:rPr lang="en-US" sz="1100" dirty="0">
                <a:effectLst/>
                <a:latin typeface="Arial" panose="020B0604020202020204" pitchFamily="34" charset="0"/>
                <a:ea typeface="Arial" panose="020B0604020202020204" pitchFamily="34" charset="0"/>
                <a:cs typeface="Arial" panose="020B0604020202020204" pitchFamily="34" charset="0"/>
              </a:rPr>
              <a:t>Wood-Barcalow, et al., 2010; </a:t>
            </a:r>
            <a:r>
              <a:rPr lang="en-US" sz="1100" dirty="0" err="1">
                <a:effectLst/>
                <a:latin typeface="Arial" panose="020B0604020202020204" pitchFamily="34" charset="0"/>
                <a:ea typeface="Arial" panose="020B0604020202020204" pitchFamily="34" charset="0"/>
                <a:cs typeface="Arial" panose="020B0604020202020204" pitchFamily="34" charset="0"/>
              </a:rPr>
              <a:t>Tylka</a:t>
            </a:r>
            <a:r>
              <a:rPr lang="en-US" sz="1100" dirty="0">
                <a:effectLst/>
                <a:latin typeface="Arial" panose="020B0604020202020204" pitchFamily="34" charset="0"/>
                <a:ea typeface="Arial" panose="020B0604020202020204" pitchFamily="34" charset="0"/>
                <a:cs typeface="Arial" panose="020B0604020202020204" pitchFamily="34" charset="0"/>
              </a:rPr>
              <a:t> &amp; Wood-Barcalow, 2015</a:t>
            </a:r>
          </a:p>
          <a:p>
            <a:endParaRPr lang="en-US" sz="12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F150FB2F-71EA-DA45-9639-0EE1B5989B31}" type="slidenum">
              <a:rPr lang="en-US" smtClean="0"/>
              <a:t>2</a:t>
            </a:fld>
            <a:endParaRPr lang="en-US"/>
          </a:p>
        </p:txBody>
      </p:sp>
    </p:spTree>
    <p:extLst>
      <p:ext uri="{BB962C8B-B14F-4D97-AF65-F5344CB8AC3E}">
        <p14:creationId xmlns:p14="http://schemas.microsoft.com/office/powerpoint/2010/main" val="3928779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Video Note:</a:t>
            </a:r>
            <a:endParaRPr lang="en-US"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If a Security Warning about external media appears, </a:t>
            </a:r>
            <a:r>
              <a:rPr lang="en-US" b="1" dirty="0">
                <a:latin typeface="Arial" panose="020B0604020202020204" pitchFamily="34" charset="0"/>
                <a:cs typeface="Arial" panose="020B0604020202020204" pitchFamily="34" charset="0"/>
              </a:rPr>
              <a:t>click Enable Content</a:t>
            </a:r>
            <a:r>
              <a:rPr lang="en-US" dirty="0">
                <a:latin typeface="Arial" panose="020B0604020202020204" pitchFamily="34" charset="0"/>
                <a:cs typeface="Arial" panose="020B0604020202020204" pitchFamily="34" charset="0"/>
              </a:rPr>
              <a:t>. This will allow the videos to play.</a:t>
            </a:r>
            <a:endParaRPr lang="en-US" sz="1200" u="none" strike="noStrike"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Teacher Notes:</a:t>
            </a:r>
            <a:endParaRPr lang="en-US" b="0" dirty="0">
              <a:latin typeface="Arial" panose="020B0604020202020204" pitchFamily="34" charset="0"/>
              <a:cs typeface="Arial" panose="020B0604020202020204" pitchFamily="34" charset="0"/>
            </a:endParaRPr>
          </a:p>
          <a:p>
            <a:pPr marL="171450" marR="0" lvl="0" indent="-171450">
              <a:lnSpc>
                <a:spcPct val="115000"/>
              </a:lnSpc>
              <a:spcBef>
                <a:spcPts val="120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cs typeface="Arial" panose="020B0604020202020204" pitchFamily="34" charset="0"/>
              </a:rPr>
              <a:t>Inform pupils that one thing that can damage their body confidence is comparing themselves to others. </a:t>
            </a:r>
            <a:br>
              <a:rPr lang="en-US" sz="1100" u="none" strike="noStrike" dirty="0">
                <a:effectLst/>
                <a:latin typeface="Arial" panose="020B0604020202020204" pitchFamily="34" charset="0"/>
                <a:ea typeface="Arial" panose="020B0604020202020204" pitchFamily="34" charset="0"/>
                <a:cs typeface="Arial" panose="020B0604020202020204" pitchFamily="34" charset="0"/>
              </a:rPr>
            </a:br>
            <a:endParaRPr lang="en-US" sz="1100" u="none" strike="noStrike" dirty="0">
              <a:effectLst/>
              <a:latin typeface="Arial" panose="020B0604020202020204" pitchFamily="34" charset="0"/>
              <a:ea typeface="Arial" panose="020B0604020202020204" pitchFamily="34" charset="0"/>
              <a:cs typeface="Arial" panose="020B0604020202020204" pitchFamily="34" charset="0"/>
            </a:endParaRPr>
          </a:p>
          <a:p>
            <a:pPr marL="171450" marR="0" lvl="0" indent="-171450">
              <a:lnSpc>
                <a:spcPct val="115000"/>
              </a:lnSpc>
              <a:spcBef>
                <a:spcPts val="0"/>
              </a:spcBef>
              <a:spcAft>
                <a:spcPts val="120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cs typeface="Arial" panose="020B0604020202020204" pitchFamily="34" charset="0"/>
              </a:rPr>
              <a:t>Click to show the video </a:t>
            </a:r>
            <a:r>
              <a:rPr lang="en-US" sz="1100" b="1" i="1" u="none" strike="noStrike" dirty="0">
                <a:effectLst/>
                <a:latin typeface="Arial" panose="020B0604020202020204" pitchFamily="34" charset="0"/>
                <a:ea typeface="Arial" panose="020B0604020202020204" pitchFamily="34" charset="0"/>
                <a:cs typeface="Arial" panose="020B0604020202020204" pitchFamily="34" charset="0"/>
              </a:rPr>
              <a:t>Competing and Comparing Looks</a:t>
            </a:r>
            <a:r>
              <a:rPr lang="en-US" sz="1100" u="none" strike="noStrike" dirty="0">
                <a:effectLst/>
                <a:latin typeface="Arial" panose="020B0604020202020204" pitchFamily="34" charset="0"/>
                <a:ea typeface="Arial" panose="020B0604020202020204" pitchFamily="34" charset="0"/>
                <a:cs typeface="Arial" panose="020B0604020202020204" pitchFamily="34" charset="0"/>
              </a:rPr>
              <a:t>.</a:t>
            </a:r>
            <a:br>
              <a:rPr lang="en-US" sz="1100" u="none" strike="noStrike" dirty="0">
                <a:effectLst/>
                <a:latin typeface="Arial" panose="020B0604020202020204" pitchFamily="34" charset="0"/>
                <a:ea typeface="Arial" panose="020B0604020202020204" pitchFamily="34" charset="0"/>
                <a:cs typeface="Arial" panose="020B0604020202020204" pitchFamily="34" charset="0"/>
              </a:rPr>
            </a:br>
            <a:endParaRPr lang="en-US" sz="1100" u="none" strike="noStrike" dirty="0">
              <a:effectLst/>
              <a:latin typeface="Arial" panose="020B0604020202020204" pitchFamily="34" charset="0"/>
              <a:ea typeface="Arial" panose="020B0604020202020204" pitchFamily="34" charset="0"/>
              <a:cs typeface="Arial" panose="020B0604020202020204" pitchFamily="34" charset="0"/>
            </a:endParaRPr>
          </a:p>
          <a:p>
            <a:pPr marL="171450" marR="0" lvl="0" indent="-171450">
              <a:lnSpc>
                <a:spcPct val="115000"/>
              </a:lnSpc>
              <a:spcBef>
                <a:spcPts val="120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cs typeface="Arial" panose="020B0604020202020204" pitchFamily="34" charset="0"/>
              </a:rPr>
              <a:t>After showing the video, consider asking the class one or more of the following questions: </a:t>
            </a:r>
          </a:p>
          <a:p>
            <a:pPr marL="628650" marR="0" lvl="1" indent="-171450">
              <a:lnSpc>
                <a:spcPct val="115000"/>
              </a:lnSpc>
              <a:spcBef>
                <a:spcPts val="120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cs typeface="Arial" panose="020B0604020202020204" pitchFamily="34" charset="0"/>
              </a:rPr>
              <a:t>How does Smoky Quartz feel when she begins comparing herself to Sardonyx? </a:t>
            </a:r>
          </a:p>
          <a:p>
            <a:pPr marL="1085850" marR="0" lvl="2" indent="-171450">
              <a:lnSpc>
                <a:spcPct val="115000"/>
              </a:lnSpc>
              <a:spcBef>
                <a:spcPts val="1200"/>
              </a:spcBef>
              <a:spcAft>
                <a:spcPts val="0"/>
              </a:spcAft>
              <a:buFont typeface="Arial" panose="020B0604020202020204" pitchFamily="34" charset="0"/>
              <a:buChar char="•"/>
            </a:pPr>
            <a:r>
              <a:rPr lang="en-US" sz="1100" b="1" u="none" strike="noStrike" dirty="0">
                <a:effectLst/>
                <a:latin typeface="Arial" panose="020B0604020202020204" pitchFamily="34" charset="0"/>
                <a:ea typeface="Arial" panose="020B0604020202020204" pitchFamily="34" charset="0"/>
                <a:cs typeface="Arial" panose="020B0604020202020204" pitchFamily="34" charset="0"/>
              </a:rPr>
              <a:t>(Anticipated responses might include: she begins to feel upset about her body and her appearance, she begins to feel like her body is not as good as Sardonyx’s body, etc.) </a:t>
            </a:r>
          </a:p>
          <a:p>
            <a:pPr marL="628650" marR="0" lvl="1" indent="-171450">
              <a:lnSpc>
                <a:spcPct val="115000"/>
              </a:lnSpc>
              <a:spcBef>
                <a:spcPts val="0"/>
              </a:spcBef>
              <a:spcAft>
                <a:spcPts val="1200"/>
              </a:spcAft>
              <a:buFont typeface="Arial" panose="020B0604020202020204" pitchFamily="34" charset="0"/>
              <a:buChar char="•"/>
            </a:pPr>
            <a:endParaRPr lang="en-US" sz="110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628650" marR="0" lvl="1" indent="-171450">
              <a:lnSpc>
                <a:spcPct val="115000"/>
              </a:lnSpc>
              <a:spcBef>
                <a:spcPts val="0"/>
              </a:spcBef>
              <a:spcAft>
                <a:spcPts val="1200"/>
              </a:spcAft>
              <a:buFont typeface="Arial" panose="020B0604020202020204" pitchFamily="34" charset="0"/>
              <a:buChar char="•"/>
            </a:pPr>
            <a:r>
              <a:rPr lang="en-US" sz="110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What helped make Smoky Quartz feel better after she was upset?</a:t>
            </a:r>
          </a:p>
          <a:p>
            <a:pPr marL="1085850" marR="0" lvl="2" indent="-171450">
              <a:lnSpc>
                <a:spcPct val="115000"/>
              </a:lnSpc>
              <a:spcBef>
                <a:spcPts val="0"/>
              </a:spcBef>
              <a:spcAft>
                <a:spcPts val="1200"/>
              </a:spcAft>
              <a:buFont typeface="Arial" panose="020B0604020202020204" pitchFamily="34" charset="0"/>
              <a:buChar char="•"/>
            </a:pPr>
            <a:r>
              <a:rPr lang="en-US" sz="1100" b="1"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(Anticipated responses might include: she </a:t>
            </a:r>
            <a:r>
              <a:rPr lang="en-US" sz="1100" b="1" u="none" strike="noStrike" dirty="0" err="1">
                <a:solidFill>
                  <a:srgbClr val="000000"/>
                </a:solidFill>
                <a:effectLst/>
                <a:latin typeface="Arial" panose="020B0604020202020204" pitchFamily="34" charset="0"/>
                <a:ea typeface="Arial" panose="020B0604020202020204" pitchFamily="34" charset="0"/>
                <a:cs typeface="Arial" panose="020B0604020202020204" pitchFamily="34" charset="0"/>
              </a:rPr>
              <a:t>realised</a:t>
            </a:r>
            <a:r>
              <a:rPr lang="en-US" sz="1100" b="1"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 that everyone’s body is unique but doesn’t make one better than another; everyone’s body has different and special qualities; Smoky Quartz can do special things with her body, and Sardonyx can do special things with her body; etc.) </a:t>
            </a:r>
          </a:p>
          <a:p>
            <a:pPr lvl="0"/>
            <a:endParaRPr lang="en-US" sz="12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F150FB2F-71EA-DA45-9639-0EE1B5989B31}" type="slidenum">
              <a:rPr lang="en-US" smtClean="0"/>
              <a:t>3</a:t>
            </a:fld>
            <a:endParaRPr lang="en-US"/>
          </a:p>
        </p:txBody>
      </p:sp>
    </p:spTree>
    <p:extLst>
      <p:ext uri="{BB962C8B-B14F-4D97-AF65-F5344CB8AC3E}">
        <p14:creationId xmlns:p14="http://schemas.microsoft.com/office/powerpoint/2010/main" val="1375141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Teacher Notes:</a:t>
            </a:r>
            <a:endParaRPr lang="en-US" sz="1100" b="0" dirty="0">
              <a:latin typeface="Arial" panose="020B0604020202020204" pitchFamily="34" charset="0"/>
              <a:cs typeface="Arial" panose="020B0604020202020204" pitchFamily="34" charset="0"/>
            </a:endParaRPr>
          </a:p>
          <a:p>
            <a:pPr marL="171450" marR="0" lvl="0" indent="-171450">
              <a:lnSpc>
                <a:spcPct val="115000"/>
              </a:lnSpc>
              <a:spcBef>
                <a:spcPts val="120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cs typeface="Arial" panose="020B0604020202020204" pitchFamily="34" charset="0"/>
              </a:rPr>
              <a:t>Explain to pupils that they will see a series of statements appear on the screen. If they AGREE with the statement, they should stand up/stay standing. If they DISAGREE with the statement, they should sit down/stay seated. </a:t>
            </a:r>
          </a:p>
          <a:p>
            <a:pPr marL="171450" marR="0" lvl="0" indent="-171450">
              <a:lnSpc>
                <a:spcPct val="115000"/>
              </a:lnSpc>
              <a:spcBef>
                <a:spcPts val="120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cs typeface="Arial" panose="020B0604020202020204" pitchFamily="34" charset="0"/>
              </a:rPr>
              <a:t>Click to reveal the first agree/disagree statement, “1. Smoky Quartz became upset after she began comparing herself to Sardonyx.” Ask pupils to stand or stay seated.</a:t>
            </a:r>
            <a:br>
              <a:rPr lang="en-US" sz="1100" u="none" strike="noStrike" dirty="0">
                <a:effectLst/>
                <a:latin typeface="Arial" panose="020B0604020202020204" pitchFamily="34" charset="0"/>
                <a:ea typeface="Arial" panose="020B0604020202020204" pitchFamily="34" charset="0"/>
                <a:cs typeface="Arial" panose="020B0604020202020204" pitchFamily="34" charset="0"/>
              </a:rPr>
            </a:br>
            <a:endParaRPr lang="en-US" sz="1100" u="none" strike="noStrike" dirty="0">
              <a:effectLst/>
              <a:latin typeface="Arial" panose="020B0604020202020204" pitchFamily="34" charset="0"/>
              <a:ea typeface="Arial" panose="020B0604020202020204" pitchFamily="34" charset="0"/>
              <a:cs typeface="Arial" panose="020B0604020202020204" pitchFamily="34" charset="0"/>
            </a:endParaRPr>
          </a:p>
          <a:p>
            <a:pPr marL="171450" marR="0" lvl="0" indent="-171450">
              <a:lnSpc>
                <a:spcPct val="115000"/>
              </a:lnSpc>
              <a:spcBef>
                <a:spcPts val="120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cs typeface="Arial" panose="020B0604020202020204" pitchFamily="34" charset="0"/>
              </a:rPr>
              <a:t>Click again to reveal the second agree/disagree statement, “2. I can relate to how Smoky Quartz felt in the video.” Ask pupils to stand or sit.</a:t>
            </a:r>
            <a:br>
              <a:rPr lang="en-US" sz="1100" u="none" strike="noStrike" dirty="0">
                <a:effectLst/>
                <a:latin typeface="Arial" panose="020B0604020202020204" pitchFamily="34" charset="0"/>
                <a:ea typeface="Arial" panose="020B0604020202020204" pitchFamily="34" charset="0"/>
                <a:cs typeface="Arial" panose="020B0604020202020204" pitchFamily="34" charset="0"/>
              </a:rPr>
            </a:br>
            <a:endParaRPr lang="en-US" sz="1100" u="none" strike="noStrike" dirty="0">
              <a:effectLst/>
              <a:latin typeface="Arial" panose="020B0604020202020204" pitchFamily="34" charset="0"/>
              <a:ea typeface="Arial" panose="020B0604020202020204" pitchFamily="34" charset="0"/>
              <a:cs typeface="Arial" panose="020B0604020202020204" pitchFamily="34" charset="0"/>
            </a:endParaRPr>
          </a:p>
          <a:p>
            <a:pPr marL="171450" marR="0" lvl="0" indent="-171450">
              <a:lnSpc>
                <a:spcPct val="115000"/>
              </a:lnSpc>
              <a:spcBef>
                <a:spcPts val="120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cs typeface="Arial" panose="020B0604020202020204" pitchFamily="34" charset="0"/>
              </a:rPr>
              <a:t>Click a third time to reveal the next agree/disagree statement, “3. I compare myself to others.” Ask pupils to stand or sit.</a:t>
            </a:r>
            <a:br>
              <a:rPr lang="en-US" sz="1100" u="none" strike="noStrike" dirty="0">
                <a:effectLst/>
                <a:latin typeface="Arial" panose="020B0604020202020204" pitchFamily="34" charset="0"/>
                <a:ea typeface="Arial" panose="020B0604020202020204" pitchFamily="34" charset="0"/>
                <a:cs typeface="Arial" panose="020B0604020202020204" pitchFamily="34" charset="0"/>
              </a:rPr>
            </a:br>
            <a:endParaRPr lang="en-US" sz="1100" u="none" strike="noStrike" dirty="0">
              <a:effectLst/>
              <a:latin typeface="Arial" panose="020B0604020202020204" pitchFamily="34" charset="0"/>
              <a:ea typeface="Arial" panose="020B0604020202020204" pitchFamily="34" charset="0"/>
              <a:cs typeface="Arial" panose="020B0604020202020204" pitchFamily="34" charset="0"/>
            </a:endParaRPr>
          </a:p>
          <a:p>
            <a:pPr marL="171450" marR="0" lvl="0" indent="-171450">
              <a:lnSpc>
                <a:spcPct val="115000"/>
              </a:lnSpc>
              <a:spcBef>
                <a:spcPts val="120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cs typeface="Arial" panose="020B0604020202020204" pitchFamily="34" charset="0"/>
              </a:rPr>
              <a:t>Click a fourth time to reveal the next agree/disagree statement, “4. Comparing myself to others is bad for me.” Ask pupils to stand or sit.</a:t>
            </a:r>
            <a:br>
              <a:rPr lang="en-US" sz="1100" u="none" strike="noStrike" dirty="0">
                <a:effectLst/>
                <a:latin typeface="Arial" panose="020B0604020202020204" pitchFamily="34" charset="0"/>
                <a:ea typeface="Arial" panose="020B0604020202020204" pitchFamily="34" charset="0"/>
                <a:cs typeface="Arial" panose="020B0604020202020204" pitchFamily="34" charset="0"/>
              </a:rPr>
            </a:br>
            <a:endParaRPr lang="en-US" sz="1100" u="none" strike="noStrike" dirty="0">
              <a:effectLst/>
              <a:latin typeface="Arial" panose="020B0604020202020204" pitchFamily="34" charset="0"/>
              <a:ea typeface="Arial" panose="020B0604020202020204" pitchFamily="34" charset="0"/>
              <a:cs typeface="Arial" panose="020B0604020202020204" pitchFamily="34" charset="0"/>
            </a:endParaRPr>
          </a:p>
          <a:p>
            <a:pPr marL="171450" marR="0" lvl="0" indent="-171450">
              <a:lnSpc>
                <a:spcPct val="115000"/>
              </a:lnSpc>
              <a:spcBef>
                <a:spcPts val="120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cs typeface="Arial" panose="020B0604020202020204" pitchFamily="34" charset="0"/>
              </a:rPr>
              <a:t>Click a fifth time to reveal the next agree/disagree statement, “5. I can think of some things I love about my body.” Ask pupils to stand or sit.</a:t>
            </a:r>
            <a:br>
              <a:rPr lang="en-US" sz="1100" u="none" strike="noStrike" dirty="0">
                <a:effectLst/>
                <a:latin typeface="Arial" panose="020B0604020202020204" pitchFamily="34" charset="0"/>
                <a:ea typeface="Arial" panose="020B0604020202020204" pitchFamily="34" charset="0"/>
                <a:cs typeface="Arial" panose="020B0604020202020204" pitchFamily="34" charset="0"/>
              </a:rPr>
            </a:br>
            <a:endParaRPr lang="en-US" sz="1100" u="none" strike="noStrike" dirty="0">
              <a:effectLst/>
              <a:latin typeface="Arial" panose="020B0604020202020204" pitchFamily="34" charset="0"/>
              <a:ea typeface="Arial" panose="020B0604020202020204" pitchFamily="34" charset="0"/>
              <a:cs typeface="Arial" panose="020B0604020202020204" pitchFamily="34" charset="0"/>
            </a:endParaRPr>
          </a:p>
          <a:p>
            <a:pPr marL="171450" marR="0" lvl="0" indent="-171450">
              <a:lnSpc>
                <a:spcPct val="115000"/>
              </a:lnSpc>
              <a:spcBef>
                <a:spcPts val="120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cs typeface="Arial" panose="020B0604020202020204" pitchFamily="34" charset="0"/>
              </a:rPr>
              <a:t>Click a sixth time to reveal the next agree/disagree statement, “6. I can help my friends to like themselves more.” Ask pupils to stand or sit.</a:t>
            </a:r>
            <a:br>
              <a:rPr lang="en-US" sz="1100" u="none" strike="noStrike" dirty="0">
                <a:effectLst/>
                <a:latin typeface="Arial" panose="020B0604020202020204" pitchFamily="34" charset="0"/>
                <a:ea typeface="Arial" panose="020B0604020202020204" pitchFamily="34" charset="0"/>
                <a:cs typeface="Arial" panose="020B0604020202020204" pitchFamily="34" charset="0"/>
              </a:rPr>
            </a:br>
            <a:endParaRPr lang="en-US" sz="1100" u="none" strike="noStrike" dirty="0">
              <a:effectLst/>
              <a:latin typeface="Arial" panose="020B0604020202020204" pitchFamily="34" charset="0"/>
              <a:ea typeface="Arial" panose="020B0604020202020204" pitchFamily="34" charset="0"/>
              <a:cs typeface="Arial" panose="020B0604020202020204" pitchFamily="34" charset="0"/>
            </a:endParaRPr>
          </a:p>
          <a:p>
            <a:pPr marL="171450" marR="0" lvl="0" indent="-171450">
              <a:lnSpc>
                <a:spcPct val="115000"/>
              </a:lnSpc>
              <a:spcBef>
                <a:spcPts val="120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cs typeface="Arial" panose="020B0604020202020204" pitchFamily="34" charset="0"/>
              </a:rPr>
              <a:t>Click a seventh time to reveal the next agree/disagree statement, “7. All bodies are great bodies” Ask pupils to stand or sit.</a:t>
            </a:r>
            <a:br>
              <a:rPr lang="en-US" sz="1100" u="none" strike="noStrike" dirty="0">
                <a:effectLst/>
                <a:latin typeface="Arial" panose="020B0604020202020204" pitchFamily="34" charset="0"/>
                <a:ea typeface="Arial" panose="020B0604020202020204" pitchFamily="34" charset="0"/>
                <a:cs typeface="Arial" panose="020B0604020202020204" pitchFamily="34" charset="0"/>
              </a:rPr>
            </a:br>
            <a:r>
              <a:rPr lang="en-US" sz="1100" dirty="0">
                <a:effectLst/>
                <a:latin typeface="Arial" panose="020B0604020202020204" pitchFamily="34" charset="0"/>
                <a:ea typeface="Arial" panose="020B0604020202020204" pitchFamily="34" charset="0"/>
                <a:cs typeface="Arial" panose="020B0604020202020204" pitchFamily="34" charset="0"/>
              </a:rPr>
              <a:t> </a:t>
            </a:r>
          </a:p>
          <a:p>
            <a:pPr marL="171450" marR="0" lvl="0" indent="-171450">
              <a:lnSpc>
                <a:spcPct val="115000"/>
              </a:lnSpc>
              <a:spcBef>
                <a:spcPts val="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cs typeface="Arial" panose="020B0604020202020204" pitchFamily="34" charset="0"/>
              </a:rPr>
              <a:t>Distribute one </a:t>
            </a:r>
            <a:r>
              <a:rPr lang="en-US" sz="1100" b="1" u="none" strike="noStrike" dirty="0">
                <a:effectLst/>
                <a:latin typeface="Arial" panose="020B0604020202020204" pitchFamily="34" charset="0"/>
                <a:ea typeface="Arial" panose="020B0604020202020204" pitchFamily="34" charset="0"/>
                <a:cs typeface="Arial" panose="020B0604020202020204" pitchFamily="34" charset="0"/>
              </a:rPr>
              <a:t>When I Compare</a:t>
            </a:r>
            <a:r>
              <a:rPr lang="en-US" sz="1100" u="none" strike="noStrike" dirty="0">
                <a:effectLst/>
                <a:latin typeface="Arial" panose="020B0604020202020204" pitchFamily="34" charset="0"/>
                <a:ea typeface="Arial" panose="020B0604020202020204" pitchFamily="34" charset="0"/>
                <a:cs typeface="Arial" panose="020B0604020202020204" pitchFamily="34" charset="0"/>
              </a:rPr>
              <a:t> handout to each pupil. Encourage pupils to think carefully about how comparisons make them feel as they complete their own story. </a:t>
            </a:r>
          </a:p>
          <a:p>
            <a:pPr marL="457200" marR="0">
              <a:lnSpc>
                <a:spcPct val="115000"/>
              </a:lnSpc>
              <a:spcBef>
                <a:spcPts val="0"/>
              </a:spcBef>
              <a:spcAft>
                <a:spcPts val="0"/>
              </a:spcAft>
            </a:pPr>
            <a:r>
              <a:rPr lang="en-US" sz="11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p>
          <a:p>
            <a:pPr marL="628650" marR="0" lvl="1" indent="-171450">
              <a:lnSpc>
                <a:spcPct val="115000"/>
              </a:lnSpc>
              <a:spcBef>
                <a:spcPts val="0"/>
              </a:spcBef>
              <a:spcAft>
                <a:spcPts val="0"/>
              </a:spcAft>
              <a:buFont typeface="Arial" panose="020B0604020202020204" pitchFamily="34" charset="0"/>
              <a:buChar char="•"/>
            </a:pPr>
            <a:r>
              <a:rPr lang="en-US" sz="1100" i="1" u="none" strike="noStrike" dirty="0">
                <a:effectLst/>
                <a:latin typeface="Arial" panose="020B0604020202020204" pitchFamily="34" charset="0"/>
                <a:ea typeface="Arial" panose="020B0604020202020204" pitchFamily="34" charset="0"/>
                <a:cs typeface="Arial" panose="020B0604020202020204" pitchFamily="34" charset="0"/>
              </a:rPr>
              <a:t>Note: </a:t>
            </a:r>
            <a:r>
              <a:rPr lang="en-US" sz="1100" u="none" strike="noStrike" dirty="0">
                <a:effectLst/>
                <a:latin typeface="Arial" panose="020B0604020202020204" pitchFamily="34" charset="0"/>
                <a:ea typeface="Arial" panose="020B0604020202020204" pitchFamily="34" charset="0"/>
                <a:cs typeface="Arial" panose="020B0604020202020204" pitchFamily="34" charset="0"/>
              </a:rPr>
              <a:t>If pupils struggle to complete this handout independently, consider working through it as a whole class or in small groups using information from the discussion and the video to help fill in the blanks.</a:t>
            </a:r>
            <a:br>
              <a:rPr lang="en-US" sz="1100" u="none" strike="noStrike" dirty="0">
                <a:effectLst/>
                <a:latin typeface="Arial" panose="020B0604020202020204" pitchFamily="34" charset="0"/>
                <a:ea typeface="Arial" panose="020B0604020202020204" pitchFamily="34" charset="0"/>
                <a:cs typeface="Arial" panose="020B0604020202020204" pitchFamily="34" charset="0"/>
              </a:rPr>
            </a:br>
            <a:endParaRPr lang="en-US" sz="1100" u="none" strike="noStrike" dirty="0">
              <a:effectLst/>
              <a:latin typeface="Arial" panose="020B0604020202020204" pitchFamily="34" charset="0"/>
              <a:ea typeface="Arial" panose="020B0604020202020204" pitchFamily="34" charset="0"/>
              <a:cs typeface="Arial" panose="020B0604020202020204" pitchFamily="34" charset="0"/>
            </a:endParaRPr>
          </a:p>
          <a:p>
            <a:pPr marL="171450" marR="0" indent="-171450">
              <a:spcBef>
                <a:spcPts val="0"/>
              </a:spcBef>
              <a:spcAft>
                <a:spcPts val="0"/>
              </a:spcAft>
              <a:buFont typeface="Arial" panose="020B0604020202020204" pitchFamily="34" charset="0"/>
              <a:buChar char="•"/>
            </a:pPr>
            <a:r>
              <a:rPr lang="en-US" sz="1100" dirty="0">
                <a:effectLst/>
                <a:latin typeface="Arial" panose="020B0604020202020204" pitchFamily="34" charset="0"/>
                <a:ea typeface="Arial" panose="020B0604020202020204" pitchFamily="34" charset="0"/>
                <a:cs typeface="Arial" panose="020B0604020202020204" pitchFamily="34" charset="0"/>
              </a:rPr>
              <a:t>If there are pupils who would like to read their stories, allow them to do, and facilitate brief reflection after each one, connecting back to their learning in the session.</a:t>
            </a:r>
            <a:br>
              <a:rPr lang="en-US" sz="1100" dirty="0">
                <a:effectLst/>
                <a:latin typeface="Arial" panose="020B0604020202020204" pitchFamily="34" charset="0"/>
                <a:ea typeface="Arial" panose="020B0604020202020204" pitchFamily="34" charset="0"/>
                <a:cs typeface="Arial" panose="020B0604020202020204" pitchFamily="34" charset="0"/>
              </a:rPr>
            </a:br>
            <a:endParaRPr lang="en-US" sz="11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150FB2F-71EA-DA45-9639-0EE1B5989B31}" type="slidenum">
              <a:rPr lang="en-US" smtClean="0"/>
              <a:t>4</a:t>
            </a:fld>
            <a:endParaRPr lang="en-US"/>
          </a:p>
        </p:txBody>
      </p:sp>
    </p:spTree>
    <p:extLst>
      <p:ext uri="{BB962C8B-B14F-4D97-AF65-F5344CB8AC3E}">
        <p14:creationId xmlns:p14="http://schemas.microsoft.com/office/powerpoint/2010/main" val="364378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Teacher Notes:</a:t>
            </a:r>
            <a:endParaRPr lang="en-US" sz="1100" b="0" dirty="0">
              <a:latin typeface="Arial" panose="020B0604020202020204" pitchFamily="34" charset="0"/>
              <a:cs typeface="Arial" panose="020B0604020202020204" pitchFamily="34" charset="0"/>
            </a:endParaRPr>
          </a:p>
          <a:p>
            <a:pPr marL="171450" marR="0" lvl="0" indent="-171450">
              <a:lnSpc>
                <a:spcPct val="115000"/>
              </a:lnSpc>
              <a:spcBef>
                <a:spcPts val="120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cs typeface="Arial" panose="020B0604020202020204" pitchFamily="34" charset="0"/>
              </a:rPr>
              <a:t>Begin session by reinforcing what pupils learned about body comparisons and the effects they have on body confidence.</a:t>
            </a:r>
            <a:br>
              <a:rPr lang="en-US" sz="1100" u="none" strike="noStrike" dirty="0">
                <a:effectLst/>
                <a:latin typeface="Arial" panose="020B0604020202020204" pitchFamily="34" charset="0"/>
                <a:ea typeface="Arial" panose="020B0604020202020204" pitchFamily="34" charset="0"/>
                <a:cs typeface="Arial" panose="020B0604020202020204" pitchFamily="34" charset="0"/>
              </a:rPr>
            </a:br>
            <a:endParaRPr lang="en-US" sz="1100" u="none" strike="noStrike" dirty="0">
              <a:effectLst/>
              <a:latin typeface="Arial" panose="020B0604020202020204" pitchFamily="34" charset="0"/>
              <a:ea typeface="Arial" panose="020B0604020202020204" pitchFamily="34" charset="0"/>
              <a:cs typeface="Arial" panose="020B0604020202020204" pitchFamily="34" charset="0"/>
            </a:endParaRPr>
          </a:p>
          <a:p>
            <a:pPr marL="171450" marR="0" lvl="0" indent="-171450">
              <a:lnSpc>
                <a:spcPct val="115000"/>
              </a:lnSpc>
              <a:spcBef>
                <a:spcPts val="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cs typeface="Arial" panose="020B0604020202020204" pitchFamily="34" charset="0"/>
              </a:rPr>
              <a:t>Inform pupils that comparing themselves to friends and family happens a lot, but society can too. Society can promote the ‘ideal’ way to look at a certain moment in time. This is called the ‘appearance ideal’.</a:t>
            </a:r>
            <a:br>
              <a:rPr lang="en-US" sz="1100" u="none" strike="noStrike" dirty="0">
                <a:effectLst/>
                <a:latin typeface="Arial" panose="020B0604020202020204" pitchFamily="34" charset="0"/>
                <a:ea typeface="Arial" panose="020B0604020202020204" pitchFamily="34" charset="0"/>
                <a:cs typeface="Arial" panose="020B0604020202020204" pitchFamily="34" charset="0"/>
              </a:rPr>
            </a:br>
            <a:endParaRPr lang="en-US" sz="1100" u="none" strike="noStrike" dirty="0">
              <a:effectLst/>
              <a:latin typeface="Arial" panose="020B0604020202020204" pitchFamily="34" charset="0"/>
              <a:ea typeface="Arial" panose="020B0604020202020204" pitchFamily="34" charset="0"/>
              <a:cs typeface="Arial" panose="020B0604020202020204" pitchFamily="34" charset="0"/>
            </a:endParaRPr>
          </a:p>
          <a:p>
            <a:pPr marL="171450" marR="0" lvl="0" indent="-171450">
              <a:lnSpc>
                <a:spcPct val="115000"/>
              </a:lnSpc>
              <a:spcBef>
                <a:spcPts val="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cs typeface="Arial" panose="020B0604020202020204" pitchFamily="34" charset="0"/>
              </a:rPr>
              <a:t>Click to show pupils the following things they should </a:t>
            </a:r>
            <a:r>
              <a:rPr lang="en-US" sz="1100" dirty="0">
                <a:latin typeface="Arial" panose="020B0604020202020204" pitchFamily="34" charset="0"/>
                <a:ea typeface="Arial" panose="020B0604020202020204" pitchFamily="34" charset="0"/>
                <a:cs typeface="Arial" panose="020B0604020202020204" pitchFamily="34" charset="0"/>
              </a:rPr>
              <a:t>remember</a:t>
            </a:r>
            <a:r>
              <a:rPr lang="en-US" sz="1100" u="none" strike="noStrike" dirty="0">
                <a:effectLst/>
                <a:latin typeface="Arial" panose="020B0604020202020204" pitchFamily="34" charset="0"/>
                <a:ea typeface="Arial" panose="020B0604020202020204" pitchFamily="34" charset="0"/>
                <a:cs typeface="Arial" panose="020B0604020202020204" pitchFamily="34" charset="0"/>
              </a:rPr>
              <a:t>:</a:t>
            </a:r>
          </a:p>
          <a:p>
            <a:pPr marL="628650" lvl="1"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They are impossible to achieve.</a:t>
            </a:r>
          </a:p>
          <a:p>
            <a:pPr marL="628650" lvl="1"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They are based on opinions.</a:t>
            </a:r>
          </a:p>
          <a:p>
            <a:pPr marL="628650" lvl="1"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They are always changing.</a:t>
            </a:r>
          </a:p>
          <a:p>
            <a:pPr marL="628650" lvl="1"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They are unrealistic.</a:t>
            </a:r>
            <a:br>
              <a:rPr lang="en-US" sz="1100" u="none" strike="noStrike" dirty="0">
                <a:effectLst/>
                <a:latin typeface="Arial" panose="020B0604020202020204" pitchFamily="34" charset="0"/>
                <a:ea typeface="Arial" panose="020B0604020202020204" pitchFamily="34" charset="0"/>
                <a:cs typeface="Arial" panose="020B0604020202020204" pitchFamily="34" charset="0"/>
              </a:rPr>
            </a:br>
            <a:endParaRPr lang="en-US" sz="1100" u="none" strike="noStrike" dirty="0">
              <a:effectLst/>
              <a:latin typeface="Arial" panose="020B0604020202020204" pitchFamily="34" charset="0"/>
              <a:ea typeface="Arial" panose="020B0604020202020204" pitchFamily="34" charset="0"/>
              <a:cs typeface="Arial" panose="020B0604020202020204" pitchFamily="34" charset="0"/>
            </a:endParaRPr>
          </a:p>
          <a:p>
            <a:pPr marL="171450" marR="0" indent="-171450">
              <a:lnSpc>
                <a:spcPct val="115000"/>
              </a:lnSpc>
              <a:spcBef>
                <a:spcPts val="0"/>
              </a:spcBef>
              <a:spcAft>
                <a:spcPts val="0"/>
              </a:spcAft>
              <a:buFont typeface="Arial" panose="020B0604020202020204" pitchFamily="34" charset="0"/>
              <a:buChar char="•"/>
            </a:pPr>
            <a:r>
              <a:rPr lang="en-US" sz="1100" dirty="0">
                <a:effectLst/>
                <a:latin typeface="Arial" panose="020B0604020202020204" pitchFamily="34" charset="0"/>
                <a:ea typeface="Arial" panose="020B0604020202020204" pitchFamily="34" charset="0"/>
                <a:cs typeface="Arial" panose="020B0604020202020204" pitchFamily="34" charset="0"/>
              </a:rPr>
              <a:t>Encourage pupils to remember that the way they look isn’t a measure of how much they are worth. They can focus on other qualities and skills they have, how they feel, and what their bodies can do. This is called the ‘healthy ideal’.</a:t>
            </a:r>
            <a:r>
              <a:rPr lang="en-US" sz="1100" dirty="0">
                <a:effectLst/>
                <a:latin typeface="Arial" panose="020B0604020202020204" pitchFamily="34" charset="0"/>
                <a:cs typeface="Arial" panose="020B0604020202020204" pitchFamily="34" charset="0"/>
              </a:rPr>
              <a:t> </a:t>
            </a:r>
          </a:p>
          <a:p>
            <a:pPr marL="0" marR="0">
              <a:lnSpc>
                <a:spcPct val="115000"/>
              </a:lnSpc>
              <a:spcBef>
                <a:spcPts val="0"/>
              </a:spcBef>
              <a:spcAft>
                <a:spcPts val="0"/>
              </a:spcAft>
            </a:pPr>
            <a:endParaRPr lang="en-US" sz="1100" dirty="0">
              <a:solidFill>
                <a:srgbClr val="1155CC"/>
              </a:solidFill>
              <a:effectLst/>
              <a:latin typeface="Arial" panose="020B0604020202020204" pitchFamily="34" charset="0"/>
              <a:ea typeface="Arial" panose="020B0604020202020204" pitchFamily="34" charset="0"/>
              <a:cs typeface="Arial" panose="020B0604020202020204" pitchFamily="34" charset="0"/>
              <a:hlinkClick r:id="rId3"/>
            </a:endParaRPr>
          </a:p>
          <a:p>
            <a:pPr marL="0" marR="0">
              <a:lnSpc>
                <a:spcPct val="115000"/>
              </a:lnSpc>
              <a:spcBef>
                <a:spcPts val="0"/>
              </a:spcBef>
              <a:spcAft>
                <a:spcPts val="0"/>
              </a:spcAft>
            </a:pPr>
            <a:r>
              <a:rPr lang="en-US" sz="1100" dirty="0">
                <a:solidFill>
                  <a:srgbClr val="1155CC"/>
                </a:solidFill>
                <a:effectLst/>
                <a:latin typeface="Arial" panose="020B0604020202020204" pitchFamily="34" charset="0"/>
                <a:ea typeface="Arial" panose="020B0604020202020204" pitchFamily="34" charset="0"/>
                <a:cs typeface="Arial" panose="020B0604020202020204" pitchFamily="34" charset="0"/>
                <a:hlinkClick r:id="rId3"/>
              </a:rPr>
              <a:t>https://www.dove.com/content/dam/unilever/dove/global/english/personal_care_unidentified/all/appearance_ideals_-_student_activity_sheets-717945.pdf</a:t>
            </a:r>
            <a:endParaRPr lang="en-US" sz="1100" dirty="0">
              <a:effectLst/>
              <a:latin typeface="Arial" panose="020B0604020202020204" pitchFamily="34" charset="0"/>
              <a:ea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150FB2F-71EA-DA45-9639-0EE1B5989B31}" type="slidenum">
              <a:rPr lang="en-US" smtClean="0"/>
              <a:t>5</a:t>
            </a:fld>
            <a:endParaRPr lang="en-US"/>
          </a:p>
        </p:txBody>
      </p:sp>
    </p:spTree>
    <p:extLst>
      <p:ext uri="{BB962C8B-B14F-4D97-AF65-F5344CB8AC3E}">
        <p14:creationId xmlns:p14="http://schemas.microsoft.com/office/powerpoint/2010/main" val="457761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Video Note:</a:t>
            </a:r>
            <a:endParaRPr lang="en-US" sz="11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If a Security Warning about external media appears, </a:t>
            </a:r>
            <a:r>
              <a:rPr lang="en-US" sz="1100" b="1" dirty="0">
                <a:latin typeface="Arial" panose="020B0604020202020204" pitchFamily="34" charset="0"/>
                <a:cs typeface="Arial" panose="020B0604020202020204" pitchFamily="34" charset="0"/>
              </a:rPr>
              <a:t>click Enable Content</a:t>
            </a:r>
            <a:r>
              <a:rPr lang="en-US" sz="1100" dirty="0">
                <a:latin typeface="Arial" panose="020B0604020202020204" pitchFamily="34" charset="0"/>
                <a:cs typeface="Arial" panose="020B0604020202020204" pitchFamily="34" charset="0"/>
              </a:rPr>
              <a:t>. This will allow the videos to play.</a:t>
            </a:r>
            <a:endParaRPr lang="en-US" sz="1100" u="none" strike="noStrike"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latin typeface="Arial" panose="020B0604020202020204" pitchFamily="34" charset="0"/>
                <a:cs typeface="Arial" panose="020B0604020202020204" pitchFamily="34" charset="0"/>
              </a:rPr>
              <a:t>Teacher Notes:</a:t>
            </a:r>
            <a:endParaRPr lang="en-US" sz="1100" u="none" strike="noStrike" kern="1200" dirty="0">
              <a:solidFill>
                <a:schemeClr val="tx1"/>
              </a:solidFill>
              <a:effectLst/>
              <a:latin typeface="Arial" panose="020B0604020202020204" pitchFamily="34" charset="0"/>
              <a:ea typeface="+mn-ea"/>
              <a:cs typeface="Arial" panose="020B0604020202020204" pitchFamily="34" charset="0"/>
            </a:endParaRPr>
          </a:p>
          <a:p>
            <a:pPr marL="171450" marR="0" lvl="0" indent="-171450">
              <a:lnSpc>
                <a:spcPct val="115000"/>
              </a:lnSpc>
              <a:spcBef>
                <a:spcPts val="120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cs typeface="Arial" panose="020B0604020202020204" pitchFamily="34" charset="0"/>
              </a:rPr>
              <a:t>Let pupils know that one way to avoid comparing and competing looks is to avoid body talk.</a:t>
            </a:r>
            <a:br>
              <a:rPr lang="en-US" sz="1100" u="none" strike="noStrike" dirty="0">
                <a:effectLst/>
                <a:latin typeface="Arial" panose="020B0604020202020204" pitchFamily="34" charset="0"/>
                <a:ea typeface="Arial" panose="020B0604020202020204" pitchFamily="34" charset="0"/>
                <a:cs typeface="Arial" panose="020B0604020202020204" pitchFamily="34" charset="0"/>
              </a:rPr>
            </a:br>
            <a:endParaRPr lang="en-US" sz="1100" u="none" strike="noStrike" dirty="0">
              <a:effectLst/>
              <a:latin typeface="Arial" panose="020B0604020202020204" pitchFamily="34" charset="0"/>
              <a:ea typeface="Arial" panose="020B0604020202020204" pitchFamily="34" charset="0"/>
              <a:cs typeface="Arial" panose="020B0604020202020204" pitchFamily="34" charset="0"/>
            </a:endParaRPr>
          </a:p>
          <a:p>
            <a:pPr marL="171450" marR="0" lvl="0" indent="-171450">
              <a:lnSpc>
                <a:spcPct val="115000"/>
              </a:lnSpc>
              <a:spcBef>
                <a:spcPts val="0"/>
              </a:spcBef>
              <a:spcAft>
                <a:spcPts val="120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cs typeface="Arial" panose="020B0604020202020204" pitchFamily="34" charset="0"/>
              </a:rPr>
              <a:t>Click to show the video </a:t>
            </a:r>
            <a:r>
              <a:rPr lang="en-US" sz="1100" b="1" i="1" u="none" strike="noStrike" dirty="0">
                <a:effectLst/>
                <a:latin typeface="Arial" panose="020B0604020202020204" pitchFamily="34" charset="0"/>
                <a:ea typeface="Arial" panose="020B0604020202020204" pitchFamily="34" charset="0"/>
                <a:cs typeface="Arial" panose="020B0604020202020204" pitchFamily="34" charset="0"/>
              </a:rPr>
              <a:t>Body Talk</a:t>
            </a:r>
            <a:r>
              <a:rPr lang="en-US" sz="1100" u="none" strike="noStrike" dirty="0">
                <a:effectLst/>
                <a:latin typeface="Arial" panose="020B0604020202020204" pitchFamily="34" charset="0"/>
                <a:ea typeface="Arial" panose="020B0604020202020204" pitchFamily="34" charset="0"/>
                <a:cs typeface="Arial" panose="020B0604020202020204" pitchFamily="34" charset="0"/>
              </a:rPr>
              <a:t>.</a:t>
            </a:r>
            <a:br>
              <a:rPr lang="en-US" sz="1100" u="none" strike="noStrike" dirty="0">
                <a:effectLst/>
                <a:latin typeface="Arial" panose="020B0604020202020204" pitchFamily="34" charset="0"/>
                <a:ea typeface="Arial" panose="020B0604020202020204" pitchFamily="34" charset="0"/>
                <a:cs typeface="Arial" panose="020B0604020202020204" pitchFamily="34" charset="0"/>
              </a:rPr>
            </a:br>
            <a:endParaRPr lang="en-US" sz="1100" u="none" strike="noStrike" dirty="0">
              <a:effectLst/>
              <a:latin typeface="Arial" panose="020B0604020202020204" pitchFamily="34" charset="0"/>
              <a:ea typeface="Arial" panose="020B0604020202020204" pitchFamily="34" charset="0"/>
              <a:cs typeface="Arial" panose="020B0604020202020204" pitchFamily="34" charset="0"/>
            </a:endParaRPr>
          </a:p>
          <a:p>
            <a:pPr marL="171450" marR="0" lvl="0" indent="-171450">
              <a:lnSpc>
                <a:spcPct val="115000"/>
              </a:lnSpc>
              <a:spcBef>
                <a:spcPts val="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cs typeface="Arial" panose="020B0604020202020204" pitchFamily="34" charset="0"/>
              </a:rPr>
              <a:t>After showing the video, consider asking the class one or more of the following questions: </a:t>
            </a:r>
          </a:p>
          <a:p>
            <a:pPr marL="628650" marR="0" lvl="1" indent="-171450">
              <a:lnSpc>
                <a:spcPct val="115000"/>
              </a:lnSpc>
              <a:spcBef>
                <a:spcPts val="0"/>
              </a:spcBef>
              <a:spcAft>
                <a:spcPts val="0"/>
              </a:spcAft>
              <a:buFont typeface="Arial" panose="020B0604020202020204" pitchFamily="34" charset="0"/>
              <a:buChar char="•"/>
            </a:pPr>
            <a:r>
              <a:rPr lang="en-US" sz="110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What are some of Bismuth’s skills? </a:t>
            </a:r>
            <a:endParaRPr lang="en-US" sz="1100" u="none" strike="noStrike" dirty="0">
              <a:effectLst/>
              <a:latin typeface="Arial" panose="020B0604020202020204" pitchFamily="34" charset="0"/>
              <a:ea typeface="Arial" panose="020B0604020202020204" pitchFamily="34" charset="0"/>
              <a:cs typeface="Arial" panose="020B0604020202020204" pitchFamily="34" charset="0"/>
            </a:endParaRPr>
          </a:p>
          <a:p>
            <a:pPr marL="1085850" marR="0" indent="-171450">
              <a:lnSpc>
                <a:spcPct val="115000"/>
              </a:lnSpc>
              <a:spcBef>
                <a:spcPts val="0"/>
              </a:spcBef>
              <a:spcAft>
                <a:spcPts val="0"/>
              </a:spcAft>
              <a:buFont typeface="Arial" panose="020B0604020202020204" pitchFamily="34" charset="0"/>
              <a:buChar char="•"/>
            </a:pPr>
            <a:r>
              <a:rPr lang="en-US" sz="1100" b="1" dirty="0">
                <a:effectLst/>
                <a:latin typeface="Arial" panose="020B0604020202020204" pitchFamily="34" charset="0"/>
                <a:ea typeface="Arial" panose="020B0604020202020204" pitchFamily="34" charset="0"/>
                <a:cs typeface="Arial" panose="020B0604020202020204" pitchFamily="34" charset="0"/>
              </a:rPr>
              <a:t>(Anticipated responses might include: loyalty; strength; can turn hand into a saw and cut things; can build and paint things with her hands; etc.) </a:t>
            </a:r>
          </a:p>
          <a:p>
            <a:pPr marL="628650" marR="0" lvl="1" indent="-171450">
              <a:lnSpc>
                <a:spcPct val="115000"/>
              </a:lnSpc>
              <a:spcBef>
                <a:spcPts val="0"/>
              </a:spcBef>
              <a:spcAft>
                <a:spcPts val="0"/>
              </a:spcAft>
              <a:buFont typeface="Arial" panose="020B0604020202020204" pitchFamily="34" charset="0"/>
              <a:buChar char="•"/>
            </a:pPr>
            <a:endParaRPr lang="en-US" sz="110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628650" marR="0" lvl="1" indent="-171450">
              <a:lnSpc>
                <a:spcPct val="115000"/>
              </a:lnSpc>
              <a:spcBef>
                <a:spcPts val="0"/>
              </a:spcBef>
              <a:spcAft>
                <a:spcPts val="0"/>
              </a:spcAft>
              <a:buFont typeface="Arial" panose="020B0604020202020204" pitchFamily="34" charset="0"/>
              <a:buChar char="•"/>
            </a:pPr>
            <a:r>
              <a:rPr lang="en-US" sz="110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How can body talk be harmful or upsetting? </a:t>
            </a:r>
            <a:endParaRPr lang="en-US" sz="1100" u="none" strike="noStrike" dirty="0">
              <a:effectLst/>
              <a:latin typeface="Arial" panose="020B0604020202020204" pitchFamily="34" charset="0"/>
              <a:ea typeface="Arial" panose="020B0604020202020204" pitchFamily="34" charset="0"/>
              <a:cs typeface="Arial" panose="020B0604020202020204" pitchFamily="34" charset="0"/>
            </a:endParaRPr>
          </a:p>
          <a:p>
            <a:pPr marL="1085850" marR="0" indent="-171450">
              <a:lnSpc>
                <a:spcPct val="115000"/>
              </a:lnSpc>
              <a:spcBef>
                <a:spcPts val="0"/>
              </a:spcBef>
              <a:spcAft>
                <a:spcPts val="0"/>
              </a:spcAft>
              <a:buFont typeface="Arial" panose="020B0604020202020204" pitchFamily="34" charset="0"/>
              <a:buChar char="•"/>
            </a:pPr>
            <a:r>
              <a:rPr lang="en-US" sz="1100" b="1" dirty="0">
                <a:effectLst/>
                <a:latin typeface="Arial" panose="020B0604020202020204" pitchFamily="34" charset="0"/>
                <a:ea typeface="Arial" panose="020B0604020202020204" pitchFamily="34" charset="0"/>
                <a:cs typeface="Arial" panose="020B0604020202020204" pitchFamily="34" charset="0"/>
              </a:rPr>
              <a:t>(Anticipated responses might include: uncomfortable or embarrassing; can make someone think they have to look a certain way; cause comparisons; make someone change the way they look to please others; etc.)</a:t>
            </a:r>
          </a:p>
          <a:p>
            <a:pPr marL="0" marR="0">
              <a:lnSpc>
                <a:spcPct val="115000"/>
              </a:lnSpc>
              <a:spcBef>
                <a:spcPts val="0"/>
              </a:spcBef>
              <a:spcAft>
                <a:spcPts val="0"/>
              </a:spcAft>
            </a:pPr>
            <a:endParaRPr lang="en-US" sz="1100" dirty="0">
              <a:solidFill>
                <a:srgbClr val="222222"/>
              </a:solidFill>
              <a:effectLst/>
              <a:latin typeface="Arial" panose="020B0604020202020204" pitchFamily="34" charset="0"/>
              <a:ea typeface="Arial" panose="020B0604020202020204" pitchFamily="34" charset="0"/>
              <a:cs typeface="Arial" panose="020B0604020202020204" pitchFamily="34" charset="0"/>
            </a:endParaRPr>
          </a:p>
          <a:p>
            <a:pPr marL="0" marR="0">
              <a:lnSpc>
                <a:spcPct val="115000"/>
              </a:lnSpc>
              <a:spcBef>
                <a:spcPts val="0"/>
              </a:spcBef>
              <a:spcAft>
                <a:spcPts val="0"/>
              </a:spcAft>
            </a:pPr>
            <a:r>
              <a:rPr lang="en-US" sz="1100" dirty="0" err="1">
                <a:solidFill>
                  <a:srgbClr val="222222"/>
                </a:solidFill>
                <a:effectLst/>
                <a:latin typeface="Arial" panose="020B0604020202020204" pitchFamily="34" charset="0"/>
                <a:ea typeface="Arial" panose="020B0604020202020204" pitchFamily="34" charset="0"/>
                <a:cs typeface="Arial" panose="020B0604020202020204" pitchFamily="34" charset="0"/>
              </a:rPr>
              <a:t>Engeln</a:t>
            </a:r>
            <a:r>
              <a:rPr lang="en-US" sz="1100" dirty="0">
                <a:solidFill>
                  <a:srgbClr val="222222"/>
                </a:solidFill>
                <a:effectLst/>
                <a:latin typeface="Arial" panose="020B0604020202020204" pitchFamily="34" charset="0"/>
                <a:ea typeface="Arial" panose="020B0604020202020204" pitchFamily="34" charset="0"/>
                <a:cs typeface="Arial" panose="020B0604020202020204" pitchFamily="34" charset="0"/>
              </a:rPr>
              <a:t>, R., </a:t>
            </a:r>
            <a:r>
              <a:rPr lang="en-US" sz="1100" dirty="0" err="1">
                <a:solidFill>
                  <a:srgbClr val="222222"/>
                </a:solidFill>
                <a:effectLst/>
                <a:latin typeface="Arial" panose="020B0604020202020204" pitchFamily="34" charset="0"/>
                <a:ea typeface="Arial" panose="020B0604020202020204" pitchFamily="34" charset="0"/>
                <a:cs typeface="Arial" panose="020B0604020202020204" pitchFamily="34" charset="0"/>
              </a:rPr>
              <a:t>Sladek</a:t>
            </a:r>
            <a:r>
              <a:rPr lang="en-US" sz="1100" dirty="0">
                <a:solidFill>
                  <a:srgbClr val="222222"/>
                </a:solidFill>
                <a:effectLst/>
                <a:latin typeface="Arial" panose="020B0604020202020204" pitchFamily="34" charset="0"/>
                <a:ea typeface="Arial" panose="020B0604020202020204" pitchFamily="34" charset="0"/>
                <a:cs typeface="Arial" panose="020B0604020202020204" pitchFamily="34" charset="0"/>
              </a:rPr>
              <a:t>, M. R., &amp; Waldron, H. (2013). Body talk among college men: Content, correlates, and effects. </a:t>
            </a:r>
            <a:r>
              <a:rPr lang="en-US" sz="1100" i="1" dirty="0">
                <a:solidFill>
                  <a:srgbClr val="222222"/>
                </a:solidFill>
                <a:effectLst/>
                <a:latin typeface="Arial" panose="020B0604020202020204" pitchFamily="34" charset="0"/>
                <a:ea typeface="Arial" panose="020B0604020202020204" pitchFamily="34" charset="0"/>
                <a:cs typeface="Arial" panose="020B0604020202020204" pitchFamily="34" charset="0"/>
              </a:rPr>
              <a:t>Body Image</a:t>
            </a:r>
            <a:r>
              <a:rPr lang="en-US" sz="1100" dirty="0">
                <a:solidFill>
                  <a:srgbClr val="222222"/>
                </a:solidFill>
                <a:effectLst/>
                <a:latin typeface="Arial" panose="020B0604020202020204" pitchFamily="34" charset="0"/>
                <a:ea typeface="Arial" panose="020B0604020202020204" pitchFamily="34" charset="0"/>
                <a:cs typeface="Arial" panose="020B0604020202020204" pitchFamily="34" charset="0"/>
              </a:rPr>
              <a:t>, </a:t>
            </a:r>
            <a:r>
              <a:rPr lang="en-US" sz="1100" i="1" dirty="0">
                <a:solidFill>
                  <a:srgbClr val="222222"/>
                </a:solidFill>
                <a:effectLst/>
                <a:latin typeface="Arial" panose="020B0604020202020204" pitchFamily="34" charset="0"/>
                <a:ea typeface="Arial" panose="020B0604020202020204" pitchFamily="34" charset="0"/>
                <a:cs typeface="Arial" panose="020B0604020202020204" pitchFamily="34" charset="0"/>
              </a:rPr>
              <a:t>10</a:t>
            </a:r>
            <a:r>
              <a:rPr lang="en-US" sz="1100" dirty="0">
                <a:solidFill>
                  <a:srgbClr val="222222"/>
                </a:solidFill>
                <a:effectLst/>
                <a:latin typeface="Arial" panose="020B0604020202020204" pitchFamily="34" charset="0"/>
                <a:ea typeface="Arial" panose="020B0604020202020204" pitchFamily="34" charset="0"/>
                <a:cs typeface="Arial" panose="020B0604020202020204" pitchFamily="34" charset="0"/>
              </a:rPr>
              <a:t>(3), 300-308</a:t>
            </a:r>
            <a:endParaRPr lang="en-US" sz="1100" dirty="0">
              <a:effectLst/>
              <a:latin typeface="Arial" panose="020B0604020202020204" pitchFamily="34" charset="0"/>
              <a:ea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150FB2F-71EA-DA45-9639-0EE1B5989B31}" type="slidenum">
              <a:rPr lang="en-US" smtClean="0"/>
              <a:t>6</a:t>
            </a:fld>
            <a:endParaRPr lang="en-US"/>
          </a:p>
        </p:txBody>
      </p:sp>
    </p:spTree>
    <p:extLst>
      <p:ext uri="{BB962C8B-B14F-4D97-AF65-F5344CB8AC3E}">
        <p14:creationId xmlns:p14="http://schemas.microsoft.com/office/powerpoint/2010/main" val="2696490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Teacher Notes:</a:t>
            </a:r>
            <a:endParaRPr lang="en-US" sz="1100" b="0" dirty="0">
              <a:latin typeface="Arial" panose="020B0604020202020204" pitchFamily="34" charset="0"/>
              <a:cs typeface="Arial" panose="020B0604020202020204" pitchFamily="34" charset="0"/>
            </a:endParaRPr>
          </a:p>
          <a:p>
            <a:pPr marL="171450" marR="0" lvl="0" indent="-171450">
              <a:lnSpc>
                <a:spcPct val="115000"/>
              </a:lnSpc>
              <a:spcBef>
                <a:spcPts val="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cs typeface="Arial" panose="020B0604020202020204" pitchFamily="34" charset="0"/>
              </a:rPr>
              <a:t>Explain to pupils that we are going to practise detecting and stopping body talk. This can avoid the negative consequences of talking about physical appearance.</a:t>
            </a:r>
          </a:p>
          <a:p>
            <a:pPr marL="171450" marR="0" lvl="0" indent="-171450">
              <a:lnSpc>
                <a:spcPct val="115000"/>
              </a:lnSpc>
              <a:spcBef>
                <a:spcPts val="0"/>
              </a:spcBef>
              <a:spcAft>
                <a:spcPts val="0"/>
              </a:spcAft>
              <a:buFont typeface="Arial" panose="020B0604020202020204" pitchFamily="34" charset="0"/>
              <a:buChar char="•"/>
            </a:pPr>
            <a:endParaRPr lang="en-US" sz="1100" dirty="0">
              <a:effectLst/>
              <a:latin typeface="Arial" panose="020B0604020202020204" pitchFamily="34" charset="0"/>
              <a:ea typeface="Arial" panose="020B0604020202020204" pitchFamily="34" charset="0"/>
              <a:cs typeface="Arial" panose="020B0604020202020204" pitchFamily="34" charset="0"/>
            </a:endParaRPr>
          </a:p>
          <a:p>
            <a:pPr marL="171450" marR="0" lvl="0" indent="-171450">
              <a:lnSpc>
                <a:spcPct val="115000"/>
              </a:lnSpc>
              <a:spcBef>
                <a:spcPts val="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cs typeface="Arial" panose="020B0604020202020204" pitchFamily="34" charset="0"/>
              </a:rPr>
              <a:t>Ask pupils to raise their hands if they’ve been part of a conversation about someone’s physical appearance in the past week.</a:t>
            </a:r>
            <a:br>
              <a:rPr lang="en-US" sz="1100" b="1" u="none" strike="noStrike" dirty="0">
                <a:effectLst/>
                <a:latin typeface="Arial" panose="020B0604020202020204" pitchFamily="34" charset="0"/>
                <a:ea typeface="Arial" panose="020B0604020202020204" pitchFamily="34" charset="0"/>
                <a:cs typeface="Arial" panose="020B0604020202020204" pitchFamily="34" charset="0"/>
              </a:rPr>
            </a:br>
            <a:endParaRPr lang="en-US" sz="1100" u="none" strike="noStrike" dirty="0">
              <a:effectLst/>
              <a:latin typeface="Arial" panose="020B0604020202020204" pitchFamily="34" charset="0"/>
              <a:ea typeface="Arial" panose="020B0604020202020204" pitchFamily="34" charset="0"/>
              <a:cs typeface="Arial" panose="020B0604020202020204" pitchFamily="34" charset="0"/>
            </a:endParaRPr>
          </a:p>
          <a:p>
            <a:pPr marL="171450" marR="0" lvl="0" indent="-171450">
              <a:lnSpc>
                <a:spcPct val="115000"/>
              </a:lnSpc>
              <a:spcBef>
                <a:spcPts val="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cs typeface="Arial" panose="020B0604020202020204" pitchFamily="34" charset="0"/>
              </a:rPr>
              <a:t>Count how many pupils raise their hands and calculate the percentage of the class this represents by entering numbers on the slide (# of hands raised / total # of pupils x 100). Click to reveal the percentage.</a:t>
            </a:r>
          </a:p>
          <a:p>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150FB2F-71EA-DA45-9639-0EE1B5989B31}" type="slidenum">
              <a:rPr lang="en-US" smtClean="0"/>
              <a:t>7</a:t>
            </a:fld>
            <a:endParaRPr lang="en-US"/>
          </a:p>
        </p:txBody>
      </p:sp>
    </p:spTree>
    <p:extLst>
      <p:ext uri="{BB962C8B-B14F-4D97-AF65-F5344CB8AC3E}">
        <p14:creationId xmlns:p14="http://schemas.microsoft.com/office/powerpoint/2010/main" val="353647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Teacher Notes:</a:t>
            </a:r>
            <a:endParaRPr lang="en-US" b="0" dirty="0">
              <a:latin typeface="Arial" panose="020B0604020202020204" pitchFamily="34" charset="0"/>
              <a:cs typeface="Arial" panose="020B0604020202020204" pitchFamily="34" charset="0"/>
            </a:endParaRPr>
          </a:p>
          <a:p>
            <a:pPr marL="171450" marR="0" lvl="0" indent="-171450">
              <a:lnSpc>
                <a:spcPct val="115000"/>
              </a:lnSpc>
              <a:spcBef>
                <a:spcPts val="120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cs typeface="Arial" panose="020B0604020202020204" pitchFamily="34" charset="0"/>
              </a:rPr>
              <a:t>Reinforce that even positive body talk can have negative consequences. Ask 1-2 volunteers to share why they think that might be. Anticipated responses might include:</a:t>
            </a:r>
          </a:p>
          <a:p>
            <a:pPr marL="628650" marR="0" lvl="1" indent="-171450">
              <a:lnSpc>
                <a:spcPct val="115000"/>
              </a:lnSpc>
              <a:spcBef>
                <a:spcPts val="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cs typeface="Arial" panose="020B0604020202020204" pitchFamily="34" charset="0"/>
              </a:rPr>
              <a:t>You’re still focusing on how someone looks.</a:t>
            </a:r>
          </a:p>
          <a:p>
            <a:pPr marL="628650" marR="0" lvl="1" indent="-171450">
              <a:lnSpc>
                <a:spcPct val="115000"/>
              </a:lnSpc>
              <a:spcBef>
                <a:spcPts val="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cs typeface="Arial" panose="020B0604020202020204" pitchFamily="34" charset="0"/>
              </a:rPr>
              <a:t>You might be reinforcing the appearance ideal.</a:t>
            </a:r>
          </a:p>
          <a:p>
            <a:pPr marL="628650" marR="0" lvl="1" indent="-171450">
              <a:lnSpc>
                <a:spcPct val="115000"/>
              </a:lnSpc>
              <a:spcBef>
                <a:spcPts val="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cs typeface="Arial" panose="020B0604020202020204" pitchFamily="34" charset="0"/>
              </a:rPr>
              <a:t>Someone who doesn’t hold that quality might start comparing.</a:t>
            </a:r>
          </a:p>
          <a:p>
            <a:pPr marL="628650" marR="0" lvl="1" indent="-171450">
              <a:lnSpc>
                <a:spcPct val="115000"/>
              </a:lnSpc>
              <a:spcBef>
                <a:spcPts val="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cs typeface="Arial" panose="020B0604020202020204" pitchFamily="34" charset="0"/>
              </a:rPr>
              <a:t>You’re implicitly comparing yourself to whoever you are talking to/about.</a:t>
            </a:r>
            <a:br>
              <a:rPr lang="en-US" sz="1100" u="none" strike="noStrike" dirty="0">
                <a:effectLst/>
                <a:latin typeface="Arial" panose="020B0604020202020204" pitchFamily="34" charset="0"/>
                <a:ea typeface="Arial" panose="020B0604020202020204" pitchFamily="34" charset="0"/>
                <a:cs typeface="Arial" panose="020B0604020202020204" pitchFamily="34" charset="0"/>
              </a:rPr>
            </a:br>
            <a:endParaRPr lang="en-US" sz="1100" u="none" strike="noStrike" dirty="0">
              <a:effectLst/>
              <a:latin typeface="Arial" panose="020B0604020202020204" pitchFamily="34" charset="0"/>
              <a:ea typeface="Arial" panose="020B0604020202020204" pitchFamily="34" charset="0"/>
              <a:cs typeface="Arial" panose="020B0604020202020204" pitchFamily="34" charset="0"/>
            </a:endParaRPr>
          </a:p>
          <a:p>
            <a:pPr marL="171450" marR="0" lvl="0" indent="-171450">
              <a:lnSpc>
                <a:spcPct val="115000"/>
              </a:lnSpc>
              <a:spcBef>
                <a:spcPts val="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cs typeface="Arial" panose="020B0604020202020204" pitchFamily="34" charset="0"/>
              </a:rPr>
              <a:t>Discuss with pupils how body talk is common and explain that sometimes we do not </a:t>
            </a:r>
            <a:r>
              <a:rPr lang="en-US" sz="1100" u="none" strike="noStrike" dirty="0" err="1">
                <a:effectLst/>
                <a:latin typeface="Arial" panose="020B0604020202020204" pitchFamily="34" charset="0"/>
                <a:ea typeface="Arial" panose="020B0604020202020204" pitchFamily="34" charset="0"/>
                <a:cs typeface="Arial" panose="020B0604020202020204" pitchFamily="34" charset="0"/>
              </a:rPr>
              <a:t>realise</a:t>
            </a:r>
            <a:r>
              <a:rPr lang="en-US" sz="1100" u="none" strike="noStrike" dirty="0">
                <a:effectLst/>
                <a:latin typeface="Arial" panose="020B0604020202020204" pitchFamily="34" charset="0"/>
                <a:ea typeface="Arial" panose="020B0604020202020204" pitchFamily="34" charset="0"/>
                <a:cs typeface="Arial" panose="020B0604020202020204" pitchFamily="34" charset="0"/>
              </a:rPr>
              <a:t> we are engaging in body talk. We are going to practise stopping body talk when we realise it is happening.</a:t>
            </a:r>
          </a:p>
          <a:p>
            <a:pPr marL="457200" marR="0">
              <a:lnSpc>
                <a:spcPct val="115000"/>
              </a:lnSpc>
              <a:spcBef>
                <a:spcPts val="0"/>
              </a:spcBef>
              <a:spcAft>
                <a:spcPts val="0"/>
              </a:spcAft>
            </a:pPr>
            <a:r>
              <a:rPr lang="en-US" sz="1100" dirty="0">
                <a:effectLst/>
                <a:latin typeface="Arial" panose="020B0604020202020204" pitchFamily="34" charset="0"/>
                <a:ea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100" dirty="0">
                <a:effectLst/>
                <a:latin typeface="Arial" panose="020B0604020202020204" pitchFamily="34" charset="0"/>
                <a:ea typeface="Arial" panose="020B0604020202020204" pitchFamily="34" charset="0"/>
                <a:cs typeface="Arial" panose="020B0604020202020204" pitchFamily="34" charset="0"/>
              </a:rPr>
              <a:t>Challenge pupils to brainstorm topics of conversation that do </a:t>
            </a:r>
            <a:r>
              <a:rPr lang="en-US" sz="1100" i="1" dirty="0">
                <a:effectLst/>
                <a:latin typeface="Arial" panose="020B0604020202020204" pitchFamily="34" charset="0"/>
                <a:ea typeface="Arial" panose="020B0604020202020204" pitchFamily="34" charset="0"/>
                <a:cs typeface="Arial" panose="020B0604020202020204" pitchFamily="34" charset="0"/>
              </a:rPr>
              <a:t>not </a:t>
            </a:r>
            <a:r>
              <a:rPr lang="en-US" sz="1100" dirty="0">
                <a:effectLst/>
                <a:latin typeface="Arial" panose="020B0604020202020204" pitchFamily="34" charset="0"/>
                <a:ea typeface="Arial" panose="020B0604020202020204" pitchFamily="34" charset="0"/>
                <a:cs typeface="Arial" panose="020B0604020202020204" pitchFamily="34" charset="0"/>
              </a:rPr>
              <a:t>revolve around bodies or how people look. Some examples include sports, school, music, family, pets, etc. Record as many ideas as pupils can think of in five minutes on the board.</a:t>
            </a:r>
            <a:endParaRPr lang="en-US" b="1"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150FB2F-71EA-DA45-9639-0EE1B5989B31}" type="slidenum">
              <a:rPr lang="en-US" smtClean="0"/>
              <a:t>8</a:t>
            </a:fld>
            <a:endParaRPr lang="en-US"/>
          </a:p>
        </p:txBody>
      </p:sp>
    </p:spTree>
    <p:extLst>
      <p:ext uri="{BB962C8B-B14F-4D97-AF65-F5344CB8AC3E}">
        <p14:creationId xmlns:p14="http://schemas.microsoft.com/office/powerpoint/2010/main" val="3378656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lnSpc>
                <a:spcPct val="100000"/>
              </a:lnSpc>
              <a:defRPr sz="2400"/>
            </a:lvl1pPr>
            <a:lvl2pPr>
              <a:lnSpc>
                <a:spcPct val="100000"/>
              </a:lnSpc>
              <a:defRPr sz="2000"/>
            </a:lvl2pPr>
            <a:lvl3pPr>
              <a:lnSpc>
                <a:spcPct val="100000"/>
              </a:lnSpc>
              <a:defRPr sz="1800"/>
            </a:lvl3pPr>
            <a:lvl4pPr>
              <a:lnSpc>
                <a:spcPct val="100000"/>
              </a:lnSpc>
              <a:defRPr sz="1600"/>
            </a:lvl4pPr>
            <a:lvl5pPr>
              <a:lnSpc>
                <a:spcPct val="100000"/>
              </a:lnSpc>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11513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Question">
    <p:spTree>
      <p:nvGrpSpPr>
        <p:cNvPr id="1" name=""/>
        <p:cNvGrpSpPr/>
        <p:nvPr/>
      </p:nvGrpSpPr>
      <p:grpSpPr>
        <a:xfrm>
          <a:off x="0" y="0"/>
          <a:ext cx="0" cy="0"/>
          <a:chOff x="0" y="0"/>
          <a:chExt cx="0" cy="0"/>
        </a:xfrm>
      </p:grpSpPr>
      <p:sp>
        <p:nvSpPr>
          <p:cNvPr id="2" name="Title 1"/>
          <p:cNvSpPr>
            <a:spLocks noGrp="1"/>
          </p:cNvSpPr>
          <p:nvPr>
            <p:ph type="ctrTitle"/>
          </p:nvPr>
        </p:nvSpPr>
        <p:spPr>
          <a:xfrm>
            <a:off x="457201" y="1191935"/>
            <a:ext cx="8017932" cy="4503185"/>
          </a:xfrm>
          <a:noFill/>
        </p:spPr>
        <p:txBody>
          <a:bodyPr anchor="t">
            <a:normAutofit/>
          </a:bodyPr>
          <a:lstStyle>
            <a:lvl1pPr algn="l">
              <a:defRPr sz="4800" b="0">
                <a:solidFill>
                  <a:srgbClr val="0084D4"/>
                </a:solidFill>
              </a:defRPr>
            </a:lvl1pPr>
          </a:lstStyle>
          <a:p>
            <a:r>
              <a:rPr lang="en-US" dirty="0"/>
              <a:t>Click to edit Master title style</a:t>
            </a:r>
          </a:p>
        </p:txBody>
      </p:sp>
      <p:sp>
        <p:nvSpPr>
          <p:cNvPr id="3" name="Subtitle 2"/>
          <p:cNvSpPr>
            <a:spLocks noGrp="1"/>
          </p:cNvSpPr>
          <p:nvPr>
            <p:ph type="subTitle" idx="1"/>
          </p:nvPr>
        </p:nvSpPr>
        <p:spPr>
          <a:xfrm>
            <a:off x="457201" y="411577"/>
            <a:ext cx="8017931" cy="502823"/>
          </a:xfrm>
        </p:spPr>
        <p:txBody>
          <a:bodyPr>
            <a:noAutofit/>
          </a:bodyPr>
          <a:lstStyle>
            <a:lvl1pPr marL="0" indent="0" algn="l">
              <a:buNone/>
              <a:defRPr sz="3600" b="1">
                <a:solidFill>
                  <a:srgbClr val="002C5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274756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157694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teven Univer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468255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572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Cov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37F581-B7A6-844C-99B4-88C38C0F150D}"/>
              </a:ext>
            </a:extLst>
          </p:cNvPr>
          <p:cNvSpPr/>
          <p:nvPr userDrawn="1"/>
        </p:nvSpPr>
        <p:spPr>
          <a:xfrm>
            <a:off x="0" y="1"/>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8223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13" Type="http://schemas.openxmlformats.org/officeDocument/2006/relationships/image" Target="../media/image6.emf"/><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sv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53331"/>
            <a:ext cx="7713121"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579F9406-6584-0942-87AE-FB8E4F73DABC}"/>
              </a:ext>
            </a:extLst>
          </p:cNvPr>
          <p:cNvCxnSpPr/>
          <p:nvPr userDrawn="1"/>
        </p:nvCxnSpPr>
        <p:spPr>
          <a:xfrm>
            <a:off x="711236" y="6164977"/>
            <a:ext cx="0" cy="409481"/>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D49232F2-2852-9148-8945-5FA120EBAE8C}"/>
              </a:ext>
            </a:extLst>
          </p:cNvPr>
          <p:cNvSpPr txBox="1"/>
          <p:nvPr userDrawn="1"/>
        </p:nvSpPr>
        <p:spPr>
          <a:xfrm>
            <a:off x="176225" y="6238129"/>
            <a:ext cx="375920" cy="246221"/>
          </a:xfrm>
          <a:prstGeom prst="rect">
            <a:avLst/>
          </a:prstGeom>
          <a:noFill/>
        </p:spPr>
        <p:txBody>
          <a:bodyPr wrap="square" rtlCol="0">
            <a:spAutoFit/>
          </a:bodyPr>
          <a:lstStyle/>
          <a:p>
            <a:pPr algn="r"/>
            <a:fld id="{AE97281F-8489-2C49-9B4F-A9A0E789A564}" type="slidenum">
              <a:rPr lang="en-US" sz="1000" b="0" i="0" smtClean="0">
                <a:solidFill>
                  <a:schemeClr val="tx1"/>
                </a:solidFill>
                <a:latin typeface="Arial" panose="020B0604020202020204" pitchFamily="34" charset="0"/>
                <a:ea typeface="DIN 2014 Bold" panose="020B0504020202020204" pitchFamily="34" charset="77"/>
                <a:cs typeface="Arial" panose="020B0604020202020204" pitchFamily="34" charset="0"/>
              </a:rPr>
              <a:pPr algn="r"/>
              <a:t>‹#›</a:t>
            </a:fld>
            <a:endParaRPr lang="en-US" sz="1000" b="0" i="0" dirty="0">
              <a:solidFill>
                <a:schemeClr val="tx1"/>
              </a:solidFill>
              <a:latin typeface="Arial" panose="020B0604020202020204" pitchFamily="34" charset="0"/>
              <a:ea typeface="DIN 2014 Bold" panose="020B0504020202020204" pitchFamily="34" charset="77"/>
              <a:cs typeface="Arial" panose="020B0604020202020204" pitchFamily="34" charset="0"/>
            </a:endParaRPr>
          </a:p>
        </p:txBody>
      </p:sp>
      <p:sp>
        <p:nvSpPr>
          <p:cNvPr id="2" name="Title Placeholder 1"/>
          <p:cNvSpPr>
            <a:spLocks noGrp="1"/>
          </p:cNvSpPr>
          <p:nvPr>
            <p:ph type="title"/>
          </p:nvPr>
        </p:nvSpPr>
        <p:spPr>
          <a:xfrm>
            <a:off x="457199" y="365126"/>
            <a:ext cx="7713121" cy="678483"/>
          </a:xfrm>
          <a:prstGeom prst="rect">
            <a:avLst/>
          </a:prstGeom>
          <a:noFill/>
        </p:spPr>
        <p:txBody>
          <a:bodyPr vert="horz" lIns="91440" tIns="45720" rIns="91440" bIns="45720" rtlCol="0" anchor="ctr">
            <a:normAutofit/>
          </a:bodyPr>
          <a:lstStyle/>
          <a:p>
            <a:r>
              <a:rPr lang="en-US" dirty="0"/>
              <a:t>Click to edit Master title style</a:t>
            </a:r>
          </a:p>
        </p:txBody>
      </p:sp>
      <p:pic>
        <p:nvPicPr>
          <p:cNvPr id="22" name="Picture 21">
            <a:extLst>
              <a:ext uri="{FF2B5EF4-FFF2-40B4-BE49-F238E27FC236}">
                <a16:creationId xmlns:a16="http://schemas.microsoft.com/office/drawing/2014/main" id="{EB8838F9-3FEC-5546-85D8-616EC622D958}"/>
              </a:ext>
            </a:extLst>
          </p:cNvPr>
          <p:cNvPicPr>
            <a:picLocks noChangeAspect="1"/>
          </p:cNvPicPr>
          <p:nvPr userDrawn="1"/>
        </p:nvPicPr>
        <p:blipFill>
          <a:blip r:embed="rId8"/>
          <a:stretch>
            <a:fillRect/>
          </a:stretch>
        </p:blipFill>
        <p:spPr>
          <a:xfrm>
            <a:off x="317500" y="5837130"/>
            <a:ext cx="8516257" cy="85775"/>
          </a:xfrm>
          <a:prstGeom prst="rect">
            <a:avLst/>
          </a:prstGeom>
        </p:spPr>
      </p:pic>
      <p:sp>
        <p:nvSpPr>
          <p:cNvPr id="17" name="Rectangle 16">
            <a:extLst>
              <a:ext uri="{FF2B5EF4-FFF2-40B4-BE49-F238E27FC236}">
                <a16:creationId xmlns:a16="http://schemas.microsoft.com/office/drawing/2014/main" id="{8D459FED-EA9C-924D-B56F-3AB6DB9C9257}"/>
              </a:ext>
            </a:extLst>
          </p:cNvPr>
          <p:cNvSpPr/>
          <p:nvPr userDrawn="1"/>
        </p:nvSpPr>
        <p:spPr>
          <a:xfrm>
            <a:off x="4647126" y="6358618"/>
            <a:ext cx="4245341" cy="200055"/>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700" dirty="0">
                <a:solidFill>
                  <a:srgbClr val="221E1F"/>
                </a:solidFill>
                <a:effectLst/>
                <a:latin typeface="Arial" panose="020B0604020202020204" pitchFamily="34" charset="0"/>
                <a:cs typeface="Arial" panose="020B0604020202020204" pitchFamily="34" charset="0"/>
              </a:rPr>
              <a:t>Copyright © 2020 Discovery Education. All rights reserved. Discovery Education, Inc.</a:t>
            </a:r>
          </a:p>
        </p:txBody>
      </p:sp>
      <p:pic>
        <p:nvPicPr>
          <p:cNvPr id="21" name="Graphic 20">
            <a:extLst>
              <a:ext uri="{FF2B5EF4-FFF2-40B4-BE49-F238E27FC236}">
                <a16:creationId xmlns:a16="http://schemas.microsoft.com/office/drawing/2014/main" id="{837D9CBA-6DC9-0E41-A096-A74B61C02AEE}"/>
              </a:ext>
            </a:extLst>
          </p:cNvPr>
          <p:cNvPicPr>
            <a:picLocks noChangeAspect="1"/>
          </p:cNvPicPr>
          <p:nvPr userDrawn="1"/>
        </p:nvPicPr>
        <p:blipFill>
          <a:blip r:embed="rId9">
            <a:extLst>
              <a:ext uri="{96DAC541-7B7A-43D3-8B79-37D633B846F1}">
                <asvg:svgBlip xmlns:asvg="http://schemas.microsoft.com/office/drawing/2016/SVG/main" r:embed="rId10"/>
              </a:ext>
            </a:extLst>
          </a:blip>
          <a:srcRect/>
          <a:stretch/>
        </p:blipFill>
        <p:spPr>
          <a:xfrm>
            <a:off x="7993073" y="365126"/>
            <a:ext cx="693728" cy="419128"/>
          </a:xfrm>
          <a:prstGeom prst="rect">
            <a:avLst/>
          </a:prstGeom>
        </p:spPr>
      </p:pic>
      <p:grpSp>
        <p:nvGrpSpPr>
          <p:cNvPr id="4" name="Group 3">
            <a:extLst>
              <a:ext uri="{FF2B5EF4-FFF2-40B4-BE49-F238E27FC236}">
                <a16:creationId xmlns:a16="http://schemas.microsoft.com/office/drawing/2014/main" id="{29CF68F1-D5BC-DA4E-903F-1AE5FCD4A0A5}"/>
              </a:ext>
            </a:extLst>
          </p:cNvPr>
          <p:cNvGrpSpPr/>
          <p:nvPr userDrawn="1"/>
        </p:nvGrpSpPr>
        <p:grpSpPr>
          <a:xfrm>
            <a:off x="931557" y="6106666"/>
            <a:ext cx="2872739" cy="527621"/>
            <a:chOff x="931557" y="6106666"/>
            <a:chExt cx="2872739" cy="527621"/>
          </a:xfrm>
        </p:grpSpPr>
        <p:pic>
          <p:nvPicPr>
            <p:cNvPr id="13" name="Picture 12">
              <a:extLst>
                <a:ext uri="{FF2B5EF4-FFF2-40B4-BE49-F238E27FC236}">
                  <a16:creationId xmlns:a16="http://schemas.microsoft.com/office/drawing/2014/main" id="{40BB932F-21E7-E646-9417-B20FCD86DF0C}"/>
                </a:ext>
              </a:extLst>
            </p:cNvPr>
            <p:cNvPicPr>
              <a:picLocks noChangeAspect="1"/>
            </p:cNvPicPr>
            <p:nvPr userDrawn="1"/>
          </p:nvPicPr>
          <p:blipFill>
            <a:blip r:embed="rId11"/>
            <a:stretch>
              <a:fillRect/>
            </a:stretch>
          </p:blipFill>
          <p:spPr>
            <a:xfrm>
              <a:off x="1821876" y="6255491"/>
              <a:ext cx="985593" cy="229972"/>
            </a:xfrm>
            <a:prstGeom prst="rect">
              <a:avLst/>
            </a:prstGeom>
          </p:spPr>
        </p:pic>
        <p:pic>
          <p:nvPicPr>
            <p:cNvPr id="14" name="Picture 13">
              <a:extLst>
                <a:ext uri="{FF2B5EF4-FFF2-40B4-BE49-F238E27FC236}">
                  <a16:creationId xmlns:a16="http://schemas.microsoft.com/office/drawing/2014/main" id="{88572542-89E3-8348-87BD-6748D83CCBA4}"/>
                </a:ext>
              </a:extLst>
            </p:cNvPr>
            <p:cNvPicPr>
              <a:picLocks noChangeAspect="1"/>
            </p:cNvPicPr>
            <p:nvPr userDrawn="1"/>
          </p:nvPicPr>
          <p:blipFill>
            <a:blip r:embed="rId12"/>
            <a:stretch>
              <a:fillRect/>
            </a:stretch>
          </p:blipFill>
          <p:spPr>
            <a:xfrm>
              <a:off x="931557" y="6106666"/>
              <a:ext cx="773236" cy="527621"/>
            </a:xfrm>
            <a:prstGeom prst="rect">
              <a:avLst/>
            </a:prstGeom>
          </p:spPr>
        </p:pic>
        <p:pic>
          <p:nvPicPr>
            <p:cNvPr id="15" name="Picture 14">
              <a:extLst>
                <a:ext uri="{FF2B5EF4-FFF2-40B4-BE49-F238E27FC236}">
                  <a16:creationId xmlns:a16="http://schemas.microsoft.com/office/drawing/2014/main" id="{7A8A745C-8A86-9B47-BB78-887777089EA4}"/>
                </a:ext>
              </a:extLst>
            </p:cNvPr>
            <p:cNvPicPr>
              <a:picLocks noChangeAspect="1"/>
            </p:cNvPicPr>
            <p:nvPr userDrawn="1"/>
          </p:nvPicPr>
          <p:blipFill>
            <a:blip r:embed="rId13"/>
            <a:stretch>
              <a:fillRect/>
            </a:stretch>
          </p:blipFill>
          <p:spPr>
            <a:xfrm>
              <a:off x="2907740" y="6142820"/>
              <a:ext cx="896556" cy="427405"/>
            </a:xfrm>
            <a:prstGeom prst="rect">
              <a:avLst/>
            </a:prstGeom>
          </p:spPr>
        </p:pic>
      </p:grpSp>
    </p:spTree>
    <p:extLst>
      <p:ext uri="{BB962C8B-B14F-4D97-AF65-F5344CB8AC3E}">
        <p14:creationId xmlns:p14="http://schemas.microsoft.com/office/powerpoint/2010/main" val="2693486460"/>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666" r:id="rId3"/>
    <p:sldLayoutId id="2147483668" r:id="rId4"/>
    <p:sldLayoutId id="2147483667" r:id="rId5"/>
    <p:sldLayoutId id="2147483669" r:id="rId6"/>
  </p:sldLayoutIdLst>
  <p:hf hdr="0" ftr="0" dt="0"/>
  <p:txStyles>
    <p:titleStyle>
      <a:lvl1pPr algn="l" defTabSz="914400" rtl="0" eaLnBrk="1" latinLnBrk="0" hangingPunct="1">
        <a:lnSpc>
          <a:spcPct val="90000"/>
        </a:lnSpc>
        <a:spcBef>
          <a:spcPct val="0"/>
        </a:spcBef>
        <a:buNone/>
        <a:defRPr sz="3600" b="1" i="0" kern="1200">
          <a:solidFill>
            <a:srgbClr val="002C5C"/>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2C5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2C5C"/>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2C5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2C5C"/>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002C5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8.emf"/><Relationship Id="rId5" Type="http://schemas.openxmlformats.org/officeDocument/2006/relationships/image" Target="../media/image3.svg"/><Relationship Id="rId10" Type="http://schemas.openxmlformats.org/officeDocument/2006/relationships/image" Target="../media/image6.emf"/><Relationship Id="rId4" Type="http://schemas.openxmlformats.org/officeDocument/2006/relationships/image" Target="../media/image2.png"/><Relationship Id="rId9" Type="http://schemas.openxmlformats.org/officeDocument/2006/relationships/image" Target="../media/image5.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1.emf"/><Relationship Id="rId5" Type="http://schemas.openxmlformats.org/officeDocument/2006/relationships/image" Target="../media/image20.png"/><Relationship Id="rId4" Type="http://schemas.openxmlformats.org/officeDocument/2006/relationships/image" Target="../media/image19.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video" Target="https://www.youtube.com/embed/eNYnkWtOVHA?feature=oembed" TargetMode="Externa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5.jp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video" Target="https://www.youtube.com/embed/3GPkw0hZPE8?feature=oembed" TargetMode="Externa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video" Target="https://www.youtube.com/embed/KdwhTKOyu5E?feature=oembed" TargetMode="Externa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9031DE29-A993-A947-80B4-648A2218FE27}"/>
              </a:ext>
            </a:extLst>
          </p:cNvPr>
          <p:cNvPicPr>
            <a:picLocks noChangeAspect="1"/>
          </p:cNvPicPr>
          <p:nvPr/>
        </p:nvPicPr>
        <p:blipFill>
          <a:blip r:embed="rId3"/>
          <a:srcRect/>
          <a:stretch/>
        </p:blipFill>
        <p:spPr>
          <a:xfrm flipH="1">
            <a:off x="4946741" y="2998687"/>
            <a:ext cx="2841650" cy="3450575"/>
          </a:xfrm>
          <a:prstGeom prst="rect">
            <a:avLst/>
          </a:prstGeom>
        </p:spPr>
      </p:pic>
      <p:sp>
        <p:nvSpPr>
          <p:cNvPr id="6" name="Oval 5">
            <a:extLst>
              <a:ext uri="{FF2B5EF4-FFF2-40B4-BE49-F238E27FC236}">
                <a16:creationId xmlns:a16="http://schemas.microsoft.com/office/drawing/2014/main" id="{3DEA63EA-D18E-8C40-8683-9FD23EC1306D}"/>
              </a:ext>
            </a:extLst>
          </p:cNvPr>
          <p:cNvSpPr/>
          <p:nvPr/>
        </p:nvSpPr>
        <p:spPr>
          <a:xfrm>
            <a:off x="-1025506" y="1533646"/>
            <a:ext cx="2000799" cy="2000799"/>
          </a:xfrm>
          <a:prstGeom prst="ellipse">
            <a:avLst/>
          </a:prstGeom>
          <a:solidFill>
            <a:srgbClr val="E77A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E2F97DE1-D8F4-794C-ACA6-91BDCC368E0B}"/>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772373" y="1281192"/>
            <a:ext cx="3695699" cy="2232818"/>
          </a:xfrm>
          <a:prstGeom prst="rect">
            <a:avLst/>
          </a:prstGeom>
        </p:spPr>
      </p:pic>
      <p:sp>
        <p:nvSpPr>
          <p:cNvPr id="15" name="Rectangle 14">
            <a:extLst>
              <a:ext uri="{FF2B5EF4-FFF2-40B4-BE49-F238E27FC236}">
                <a16:creationId xmlns:a16="http://schemas.microsoft.com/office/drawing/2014/main" id="{C4A8D1A1-625E-9145-9E89-0732641BB9D3}"/>
              </a:ext>
            </a:extLst>
          </p:cNvPr>
          <p:cNvSpPr/>
          <p:nvPr/>
        </p:nvSpPr>
        <p:spPr>
          <a:xfrm>
            <a:off x="635642" y="3581309"/>
            <a:ext cx="3936358" cy="584775"/>
          </a:xfrm>
          <a:prstGeom prst="rect">
            <a:avLst/>
          </a:prstGeom>
        </p:spPr>
        <p:txBody>
          <a:bodyPr wrap="square">
            <a:spAutoFit/>
          </a:bodyPr>
          <a:lstStyle/>
          <a:p>
            <a:r>
              <a:rPr lang="en-US" sz="3200" b="1" dirty="0">
                <a:solidFill>
                  <a:schemeClr val="accent1"/>
                </a:solidFill>
                <a:latin typeface="Arial" panose="020B0604020202020204" pitchFamily="34" charset="0"/>
                <a:cs typeface="Arial" panose="020B0604020202020204" pitchFamily="34" charset="0"/>
              </a:rPr>
              <a:t>Digital Lesson #1</a:t>
            </a:r>
          </a:p>
        </p:txBody>
      </p:sp>
      <p:sp>
        <p:nvSpPr>
          <p:cNvPr id="17" name="Rectangle 16">
            <a:extLst>
              <a:ext uri="{FF2B5EF4-FFF2-40B4-BE49-F238E27FC236}">
                <a16:creationId xmlns:a16="http://schemas.microsoft.com/office/drawing/2014/main" id="{3CF3A15D-D5ED-F945-AF0C-7A297D9BCB6A}"/>
              </a:ext>
            </a:extLst>
          </p:cNvPr>
          <p:cNvSpPr/>
          <p:nvPr/>
        </p:nvSpPr>
        <p:spPr>
          <a:xfrm>
            <a:off x="635642" y="4081379"/>
            <a:ext cx="3675108" cy="369332"/>
          </a:xfrm>
          <a:prstGeom prst="rect">
            <a:avLst/>
          </a:prstGeom>
        </p:spPr>
        <p:txBody>
          <a:bodyPr wrap="square">
            <a:spAutoFit/>
          </a:bodyPr>
          <a:lstStyle/>
          <a:p>
            <a:r>
              <a:rPr lang="en-US" dirty="0">
                <a:solidFill>
                  <a:schemeClr val="accent3"/>
                </a:solidFill>
              </a:rPr>
              <a:t>Tool to Build Up Body Confidence </a:t>
            </a:r>
          </a:p>
        </p:txBody>
      </p:sp>
      <p:sp>
        <p:nvSpPr>
          <p:cNvPr id="18" name="Rectangle 17">
            <a:extLst>
              <a:ext uri="{FF2B5EF4-FFF2-40B4-BE49-F238E27FC236}">
                <a16:creationId xmlns:a16="http://schemas.microsoft.com/office/drawing/2014/main" id="{C37BD344-2C28-064F-A102-7E4F1A926707}"/>
              </a:ext>
            </a:extLst>
          </p:cNvPr>
          <p:cNvSpPr/>
          <p:nvPr/>
        </p:nvSpPr>
        <p:spPr>
          <a:xfrm rot="2200738">
            <a:off x="7434381" y="1953360"/>
            <a:ext cx="1376393" cy="137639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p:txBody>
      </p:sp>
      <p:pic>
        <p:nvPicPr>
          <p:cNvPr id="20" name="Picture 19">
            <a:extLst>
              <a:ext uri="{FF2B5EF4-FFF2-40B4-BE49-F238E27FC236}">
                <a16:creationId xmlns:a16="http://schemas.microsoft.com/office/drawing/2014/main" id="{CCE70827-894A-E343-8BEF-7D12D0378796}"/>
              </a:ext>
            </a:extLst>
          </p:cNvPr>
          <p:cNvPicPr>
            <a:picLocks noChangeAspect="1"/>
          </p:cNvPicPr>
          <p:nvPr/>
        </p:nvPicPr>
        <p:blipFill>
          <a:blip r:embed="rId6"/>
          <a:stretch>
            <a:fillRect/>
          </a:stretch>
        </p:blipFill>
        <p:spPr>
          <a:xfrm rot="21060693">
            <a:off x="7734007" y="2074656"/>
            <a:ext cx="2126559" cy="645890"/>
          </a:xfrm>
          <a:prstGeom prst="rect">
            <a:avLst/>
          </a:prstGeom>
        </p:spPr>
      </p:pic>
      <p:pic>
        <p:nvPicPr>
          <p:cNvPr id="8" name="Picture 7">
            <a:extLst>
              <a:ext uri="{FF2B5EF4-FFF2-40B4-BE49-F238E27FC236}">
                <a16:creationId xmlns:a16="http://schemas.microsoft.com/office/drawing/2014/main" id="{A7DB6531-4DB6-6B4C-BA12-9C1FFC3174A2}"/>
              </a:ext>
            </a:extLst>
          </p:cNvPr>
          <p:cNvPicPr>
            <a:picLocks noChangeAspect="1"/>
          </p:cNvPicPr>
          <p:nvPr/>
        </p:nvPicPr>
        <p:blipFill>
          <a:blip r:embed="rId7"/>
          <a:srcRect/>
          <a:stretch/>
        </p:blipFill>
        <p:spPr>
          <a:xfrm>
            <a:off x="6403994" y="666572"/>
            <a:ext cx="2022183" cy="2022183"/>
          </a:xfrm>
          <a:prstGeom prst="rect">
            <a:avLst/>
          </a:prstGeom>
        </p:spPr>
      </p:pic>
      <p:grpSp>
        <p:nvGrpSpPr>
          <p:cNvPr id="3" name="Group 2">
            <a:extLst>
              <a:ext uri="{FF2B5EF4-FFF2-40B4-BE49-F238E27FC236}">
                <a16:creationId xmlns:a16="http://schemas.microsoft.com/office/drawing/2014/main" id="{49ED2E73-E6E6-CB40-9D62-4EF24BDB041F}"/>
              </a:ext>
            </a:extLst>
          </p:cNvPr>
          <p:cNvGrpSpPr/>
          <p:nvPr/>
        </p:nvGrpSpPr>
        <p:grpSpPr>
          <a:xfrm>
            <a:off x="772183" y="408738"/>
            <a:ext cx="3656942" cy="664863"/>
            <a:chOff x="772183" y="408738"/>
            <a:chExt cx="3656942" cy="664863"/>
          </a:xfrm>
        </p:grpSpPr>
        <p:pic>
          <p:nvPicPr>
            <p:cNvPr id="14" name="Picture 13">
              <a:extLst>
                <a:ext uri="{FF2B5EF4-FFF2-40B4-BE49-F238E27FC236}">
                  <a16:creationId xmlns:a16="http://schemas.microsoft.com/office/drawing/2014/main" id="{1B620ECA-2E7F-F944-B2AD-1148986DC71A}"/>
                </a:ext>
              </a:extLst>
            </p:cNvPr>
            <p:cNvPicPr>
              <a:picLocks noChangeAspect="1"/>
            </p:cNvPicPr>
            <p:nvPr/>
          </p:nvPicPr>
          <p:blipFill>
            <a:blip r:embed="rId8"/>
            <a:stretch>
              <a:fillRect/>
            </a:stretch>
          </p:blipFill>
          <p:spPr>
            <a:xfrm>
              <a:off x="1894088" y="596274"/>
              <a:ext cx="1241961" cy="289791"/>
            </a:xfrm>
            <a:prstGeom prst="rect">
              <a:avLst/>
            </a:prstGeom>
          </p:spPr>
        </p:pic>
        <p:pic>
          <p:nvPicPr>
            <p:cNvPr id="16" name="Picture 15">
              <a:extLst>
                <a:ext uri="{FF2B5EF4-FFF2-40B4-BE49-F238E27FC236}">
                  <a16:creationId xmlns:a16="http://schemas.microsoft.com/office/drawing/2014/main" id="{2756BD89-31AC-BA4F-91D2-A2B517210831}"/>
                </a:ext>
              </a:extLst>
            </p:cNvPr>
            <p:cNvPicPr>
              <a:picLocks noChangeAspect="1"/>
            </p:cNvPicPr>
            <p:nvPr/>
          </p:nvPicPr>
          <p:blipFill>
            <a:blip r:embed="rId9"/>
            <a:stretch>
              <a:fillRect/>
            </a:stretch>
          </p:blipFill>
          <p:spPr>
            <a:xfrm>
              <a:off x="772183" y="408738"/>
              <a:ext cx="974367" cy="664863"/>
            </a:xfrm>
            <a:prstGeom prst="rect">
              <a:avLst/>
            </a:prstGeom>
          </p:spPr>
        </p:pic>
        <p:pic>
          <p:nvPicPr>
            <p:cNvPr id="21" name="Picture 20">
              <a:extLst>
                <a:ext uri="{FF2B5EF4-FFF2-40B4-BE49-F238E27FC236}">
                  <a16:creationId xmlns:a16="http://schemas.microsoft.com/office/drawing/2014/main" id="{8B8F3357-C779-7443-A515-59B9CA4C8C4D}"/>
                </a:ext>
              </a:extLst>
            </p:cNvPr>
            <p:cNvPicPr>
              <a:picLocks noChangeAspect="1"/>
            </p:cNvPicPr>
            <p:nvPr/>
          </p:nvPicPr>
          <p:blipFill>
            <a:blip r:embed="rId10"/>
            <a:stretch>
              <a:fillRect/>
            </a:stretch>
          </p:blipFill>
          <p:spPr>
            <a:xfrm>
              <a:off x="3262401" y="436677"/>
              <a:ext cx="1166724" cy="556199"/>
            </a:xfrm>
            <a:prstGeom prst="rect">
              <a:avLst/>
            </a:prstGeom>
          </p:spPr>
        </p:pic>
      </p:grpSp>
    </p:spTree>
    <p:extLst>
      <p:ext uri="{BB962C8B-B14F-4D97-AF65-F5344CB8AC3E}">
        <p14:creationId xmlns:p14="http://schemas.microsoft.com/office/powerpoint/2010/main" val="3555013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946E0114-B3DF-FD4B-AA3D-C1EF1A69A014}"/>
              </a:ext>
            </a:extLst>
          </p:cNvPr>
          <p:cNvSpPr txBox="1">
            <a:spLocks/>
          </p:cNvSpPr>
          <p:nvPr/>
        </p:nvSpPr>
        <p:spPr>
          <a:xfrm>
            <a:off x="504092" y="1225823"/>
            <a:ext cx="8135813" cy="3473042"/>
          </a:xfrm>
          <a:prstGeom prst="rect">
            <a:avLst/>
          </a:prstGeom>
          <a:solidFill>
            <a:schemeClr val="accent1"/>
          </a:solidFill>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a:solidFill>
                  <a:schemeClr val="bg1"/>
                </a:solidFill>
              </a:rPr>
              <a:t>Partner A</a:t>
            </a:r>
            <a:r>
              <a:rPr lang="en-US" sz="4000">
                <a:solidFill>
                  <a:schemeClr val="bg1"/>
                </a:solidFill>
              </a:rPr>
              <a:t>: </a:t>
            </a:r>
          </a:p>
          <a:p>
            <a:pPr marL="0" indent="0" algn="ctr">
              <a:buNone/>
            </a:pPr>
            <a:r>
              <a:rPr lang="en-US" sz="4000">
                <a:solidFill>
                  <a:schemeClr val="bg1"/>
                </a:solidFill>
              </a:rPr>
              <a:t>Who do you think is the </a:t>
            </a:r>
            <a:br>
              <a:rPr lang="en-US" sz="4000">
                <a:solidFill>
                  <a:schemeClr val="bg1"/>
                </a:solidFill>
              </a:rPr>
            </a:br>
            <a:r>
              <a:rPr lang="en-US" sz="4000">
                <a:solidFill>
                  <a:schemeClr val="bg1"/>
                </a:solidFill>
              </a:rPr>
              <a:t>best-looking kid in our class?</a:t>
            </a:r>
            <a:endParaRPr lang="en-US" sz="4000" dirty="0">
              <a:solidFill>
                <a:schemeClr val="bg1"/>
              </a:solidFill>
            </a:endParaRPr>
          </a:p>
        </p:txBody>
      </p:sp>
      <p:sp>
        <p:nvSpPr>
          <p:cNvPr id="8" name="Subtitle 2">
            <a:extLst>
              <a:ext uri="{FF2B5EF4-FFF2-40B4-BE49-F238E27FC236}">
                <a16:creationId xmlns:a16="http://schemas.microsoft.com/office/drawing/2014/main" id="{912ABB8B-707E-3C46-A9F2-E889DABBD7BB}"/>
              </a:ext>
            </a:extLst>
          </p:cNvPr>
          <p:cNvSpPr txBox="1">
            <a:spLocks/>
          </p:cNvSpPr>
          <p:nvPr/>
        </p:nvSpPr>
        <p:spPr>
          <a:xfrm>
            <a:off x="504092" y="1225823"/>
            <a:ext cx="8135813" cy="3473042"/>
          </a:xfrm>
          <a:prstGeom prst="rect">
            <a:avLst/>
          </a:prstGeom>
          <a:solidFill>
            <a:srgbClr val="84BD00"/>
          </a:solidFill>
        </p:spPr>
        <p:txBody>
          <a:bodyPr vert="horz" lIns="90000" tIns="45720" rIns="91440" bIns="45720" rtlCol="0" anchor="ctr">
            <a:no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Arial" panose="020B0604020202020204" pitchFamily="34" charset="0"/>
                <a:ea typeface="Open Sans" panose="020B0606030504020204" pitchFamily="34" charset="0"/>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4000" b="1" dirty="0">
                <a:solidFill>
                  <a:schemeClr val="bg1"/>
                </a:solidFill>
              </a:rPr>
              <a:t>Partner B</a:t>
            </a:r>
            <a:r>
              <a:rPr lang="en-US" sz="4000" dirty="0">
                <a:solidFill>
                  <a:schemeClr val="bg1"/>
                </a:solidFill>
              </a:rPr>
              <a:t>: </a:t>
            </a:r>
          </a:p>
          <a:p>
            <a:pPr algn="ctr"/>
            <a:r>
              <a:rPr lang="en-US" sz="4000" dirty="0">
                <a:solidFill>
                  <a:schemeClr val="bg1"/>
                </a:solidFill>
              </a:rPr>
              <a:t>Did you see his muscles? </a:t>
            </a:r>
          </a:p>
          <a:p>
            <a:pPr algn="ctr"/>
            <a:r>
              <a:rPr lang="en-US" sz="4000" dirty="0">
                <a:solidFill>
                  <a:schemeClr val="bg1"/>
                </a:solidFill>
              </a:rPr>
              <a:t>How does he get so strong?</a:t>
            </a:r>
          </a:p>
        </p:txBody>
      </p:sp>
      <p:sp>
        <p:nvSpPr>
          <p:cNvPr id="9" name="Subtitle 2">
            <a:extLst>
              <a:ext uri="{FF2B5EF4-FFF2-40B4-BE49-F238E27FC236}">
                <a16:creationId xmlns:a16="http://schemas.microsoft.com/office/drawing/2014/main" id="{304EE707-8E47-0A49-AEE1-B64F6FE9DB6F}"/>
              </a:ext>
            </a:extLst>
          </p:cNvPr>
          <p:cNvSpPr txBox="1">
            <a:spLocks/>
          </p:cNvSpPr>
          <p:nvPr/>
        </p:nvSpPr>
        <p:spPr>
          <a:xfrm>
            <a:off x="504092" y="1225823"/>
            <a:ext cx="8135813" cy="3473041"/>
          </a:xfrm>
          <a:prstGeom prst="rect">
            <a:avLst/>
          </a:prstGeom>
          <a:solidFill>
            <a:schemeClr val="accent1"/>
          </a:solidFill>
        </p:spPr>
        <p:txBody>
          <a:bodyPr vert="horz" lIns="90000" tIns="45720" rIns="91440" bIns="45720" rtlCol="0" anchor="ctr">
            <a:no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Arial" panose="020B0604020202020204" pitchFamily="34" charset="0"/>
                <a:ea typeface="Open Sans" panose="020B0606030504020204" pitchFamily="34" charset="0"/>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4000" b="1" dirty="0">
                <a:solidFill>
                  <a:schemeClr val="bg1"/>
                </a:solidFill>
              </a:rPr>
              <a:t>Partner A</a:t>
            </a:r>
            <a:r>
              <a:rPr lang="en-US" sz="4000" dirty="0">
                <a:solidFill>
                  <a:schemeClr val="bg1"/>
                </a:solidFill>
              </a:rPr>
              <a:t>: </a:t>
            </a:r>
          </a:p>
          <a:p>
            <a:pPr algn="ctr"/>
            <a:r>
              <a:rPr lang="en-US" sz="4000" dirty="0">
                <a:solidFill>
                  <a:schemeClr val="bg1"/>
                </a:solidFill>
              </a:rPr>
              <a:t>Did you lose weight? </a:t>
            </a:r>
            <a:br>
              <a:rPr lang="en-US" sz="4000" dirty="0">
                <a:solidFill>
                  <a:schemeClr val="bg1"/>
                </a:solidFill>
              </a:rPr>
            </a:br>
            <a:r>
              <a:rPr lang="en-US" sz="4000" dirty="0">
                <a:solidFill>
                  <a:schemeClr val="bg1"/>
                </a:solidFill>
              </a:rPr>
              <a:t>You look good.</a:t>
            </a:r>
          </a:p>
        </p:txBody>
      </p:sp>
      <p:sp>
        <p:nvSpPr>
          <p:cNvPr id="10" name="Subtitle 2">
            <a:extLst>
              <a:ext uri="{FF2B5EF4-FFF2-40B4-BE49-F238E27FC236}">
                <a16:creationId xmlns:a16="http://schemas.microsoft.com/office/drawing/2014/main" id="{30205298-9DEA-874E-950D-8816B8465EC3}"/>
              </a:ext>
            </a:extLst>
          </p:cNvPr>
          <p:cNvSpPr txBox="1">
            <a:spLocks/>
          </p:cNvSpPr>
          <p:nvPr/>
        </p:nvSpPr>
        <p:spPr>
          <a:xfrm>
            <a:off x="504092" y="1225824"/>
            <a:ext cx="8135813" cy="3473041"/>
          </a:xfrm>
          <a:prstGeom prst="rect">
            <a:avLst/>
          </a:prstGeom>
          <a:solidFill>
            <a:srgbClr val="84BD00"/>
          </a:solidFill>
        </p:spPr>
        <p:txBody>
          <a:bodyPr vert="horz" lIns="90000" tIns="45720" rIns="91440" bIns="45720" rtlCol="0" anchor="ctr">
            <a:no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Arial" panose="020B0604020202020204" pitchFamily="34" charset="0"/>
                <a:ea typeface="Open Sans" panose="020B0606030504020204" pitchFamily="34" charset="0"/>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4000" b="1" dirty="0">
                <a:solidFill>
                  <a:schemeClr val="bg1"/>
                </a:solidFill>
              </a:rPr>
              <a:t>Partner B</a:t>
            </a:r>
            <a:r>
              <a:rPr lang="en-US" sz="4000" dirty="0">
                <a:solidFill>
                  <a:schemeClr val="bg1"/>
                </a:solidFill>
              </a:rPr>
              <a:t>: </a:t>
            </a:r>
          </a:p>
          <a:p>
            <a:pPr algn="ctr"/>
            <a:r>
              <a:rPr lang="en-US" sz="4000" dirty="0">
                <a:solidFill>
                  <a:schemeClr val="bg1"/>
                </a:solidFill>
              </a:rPr>
              <a:t>I hate my hair!</a:t>
            </a:r>
          </a:p>
        </p:txBody>
      </p:sp>
      <p:sp>
        <p:nvSpPr>
          <p:cNvPr id="4" name="Title 3">
            <a:extLst>
              <a:ext uri="{FF2B5EF4-FFF2-40B4-BE49-F238E27FC236}">
                <a16:creationId xmlns:a16="http://schemas.microsoft.com/office/drawing/2014/main" id="{73C50E09-E163-2649-8DD3-5E2ECAB5D504}"/>
              </a:ext>
            </a:extLst>
          </p:cNvPr>
          <p:cNvSpPr>
            <a:spLocks noGrp="1"/>
          </p:cNvSpPr>
          <p:nvPr>
            <p:ph type="title"/>
          </p:nvPr>
        </p:nvSpPr>
        <p:spPr/>
        <p:txBody>
          <a:bodyPr/>
          <a:lstStyle/>
          <a:p>
            <a:r>
              <a:rPr lang="en-US" dirty="0"/>
              <a:t>Practice: Flip the Script</a:t>
            </a:r>
          </a:p>
        </p:txBody>
      </p:sp>
      <p:sp>
        <p:nvSpPr>
          <p:cNvPr id="13" name="Rectangle 12">
            <a:extLst>
              <a:ext uri="{FF2B5EF4-FFF2-40B4-BE49-F238E27FC236}">
                <a16:creationId xmlns:a16="http://schemas.microsoft.com/office/drawing/2014/main" id="{D1FBA0C3-B56C-F242-8A13-E79BDD848908}"/>
              </a:ext>
            </a:extLst>
          </p:cNvPr>
          <p:cNvSpPr/>
          <p:nvPr/>
        </p:nvSpPr>
        <p:spPr>
          <a:xfrm rot="434267">
            <a:off x="1235209" y="5189688"/>
            <a:ext cx="645459" cy="1338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9C7C6C7-108F-CB45-8359-D50878E856D4}"/>
              </a:ext>
            </a:extLst>
          </p:cNvPr>
          <p:cNvSpPr/>
          <p:nvPr/>
        </p:nvSpPr>
        <p:spPr>
          <a:xfrm rot="14168994">
            <a:off x="594411" y="5193328"/>
            <a:ext cx="748051" cy="1265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CDC2BDCF-D0D1-2D4E-AF75-03ED61231333}"/>
              </a:ext>
            </a:extLst>
          </p:cNvPr>
          <p:cNvGrpSpPr/>
          <p:nvPr/>
        </p:nvGrpSpPr>
        <p:grpSpPr>
          <a:xfrm rot="6459786">
            <a:off x="7669568" y="4816186"/>
            <a:ext cx="875290" cy="666752"/>
            <a:chOff x="7669567" y="298185"/>
            <a:chExt cx="875290" cy="666752"/>
          </a:xfrm>
        </p:grpSpPr>
        <p:sp>
          <p:nvSpPr>
            <p:cNvPr id="19" name="Rectangle 18">
              <a:extLst>
                <a:ext uri="{FF2B5EF4-FFF2-40B4-BE49-F238E27FC236}">
                  <a16:creationId xmlns:a16="http://schemas.microsoft.com/office/drawing/2014/main" id="{0529965F-63F1-B340-B076-D000739BD0B5}"/>
                </a:ext>
              </a:extLst>
            </p:cNvPr>
            <p:cNvSpPr/>
            <p:nvPr/>
          </p:nvSpPr>
          <p:spPr>
            <a:xfrm rot="20242049">
              <a:off x="7669567" y="298185"/>
              <a:ext cx="645459" cy="1338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EDC1F57-A540-3B4E-B49E-33C49D7B4126}"/>
                </a:ext>
              </a:extLst>
            </p:cNvPr>
            <p:cNvSpPr/>
            <p:nvPr/>
          </p:nvSpPr>
          <p:spPr>
            <a:xfrm rot="17263142">
              <a:off x="8155189" y="575269"/>
              <a:ext cx="645459" cy="1338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1D2A6D65-DE1B-6F49-98F4-B17A45723C5B}"/>
              </a:ext>
            </a:extLst>
          </p:cNvPr>
          <p:cNvSpPr txBox="1"/>
          <p:nvPr/>
        </p:nvSpPr>
        <p:spPr>
          <a:xfrm>
            <a:off x="6707062" y="393020"/>
            <a:ext cx="1125911" cy="400110"/>
          </a:xfrm>
          <a:prstGeom prst="rect">
            <a:avLst/>
          </a:prstGeom>
          <a:solidFill>
            <a:schemeClr val="accent6">
              <a:lumMod val="20000"/>
              <a:lumOff val="80000"/>
            </a:schemeClr>
          </a:solidFill>
          <a:ln>
            <a:noFill/>
          </a:ln>
        </p:spPr>
        <p:txBody>
          <a:bodyPr wrap="square" lIns="91440" tIns="91440" rIns="91440" bIns="91440" rtlCol="0">
            <a:spAutoFit/>
          </a:bodyPr>
          <a:lstStyle/>
          <a:p>
            <a:pPr algn="ctr"/>
            <a:r>
              <a:rPr lang="en-US" sz="1400" b="1" i="0" dirty="0">
                <a:solidFill>
                  <a:schemeClr val="accent1"/>
                </a:solidFill>
                <a:latin typeface="Arial" panose="020B0604020202020204" pitchFamily="34" charset="0"/>
                <a:cs typeface="Arial" panose="020B0604020202020204" pitchFamily="34" charset="0"/>
              </a:rPr>
              <a:t>Session 2</a:t>
            </a:r>
          </a:p>
        </p:txBody>
      </p:sp>
    </p:spTree>
    <p:extLst>
      <p:ext uri="{BB962C8B-B14F-4D97-AF65-F5344CB8AC3E}">
        <p14:creationId xmlns:p14="http://schemas.microsoft.com/office/powerpoint/2010/main" val="3285830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500"/>
                                        <p:tgtEl>
                                          <p:spTgt spid="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fade">
                                      <p:cBhvr>
                                        <p:cTn id="13" dur="500"/>
                                        <p:tgtEl>
                                          <p:spTgt spid="7">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34B17-7C30-E245-87DE-79116481DCEE}"/>
              </a:ext>
            </a:extLst>
          </p:cNvPr>
          <p:cNvSpPr>
            <a:spLocks noGrp="1"/>
          </p:cNvSpPr>
          <p:nvPr>
            <p:ph type="ctrTitle"/>
          </p:nvPr>
        </p:nvSpPr>
        <p:spPr>
          <a:xfrm>
            <a:off x="457201" y="1909186"/>
            <a:ext cx="5293359" cy="3697445"/>
          </a:xfrm>
        </p:spPr>
        <p:txBody>
          <a:bodyPr>
            <a:normAutofit/>
          </a:bodyPr>
          <a:lstStyle/>
          <a:p>
            <a:r>
              <a:rPr lang="en-US" sz="5400" dirty="0"/>
              <a:t>How did it feel to flip the script?</a:t>
            </a:r>
          </a:p>
        </p:txBody>
      </p:sp>
      <p:sp>
        <p:nvSpPr>
          <p:cNvPr id="3" name="Subtitle 2">
            <a:extLst>
              <a:ext uri="{FF2B5EF4-FFF2-40B4-BE49-F238E27FC236}">
                <a16:creationId xmlns:a16="http://schemas.microsoft.com/office/drawing/2014/main" id="{BA9934B1-0C54-A04F-8E9F-BE9ABF224A57}"/>
              </a:ext>
            </a:extLst>
          </p:cNvPr>
          <p:cNvSpPr>
            <a:spLocks noGrp="1"/>
          </p:cNvSpPr>
          <p:nvPr>
            <p:ph type="subTitle" idx="1"/>
          </p:nvPr>
        </p:nvSpPr>
        <p:spPr/>
        <p:txBody>
          <a:bodyPr/>
          <a:lstStyle/>
          <a:p>
            <a:r>
              <a:rPr lang="en-US" dirty="0"/>
              <a:t>Let’s Reflect</a:t>
            </a:r>
          </a:p>
        </p:txBody>
      </p:sp>
      <p:pic>
        <p:nvPicPr>
          <p:cNvPr id="5" name="Picture 4" descr="A close up of a logo&#10;&#10;Description automatically generated">
            <a:extLst>
              <a:ext uri="{FF2B5EF4-FFF2-40B4-BE49-F238E27FC236}">
                <a16:creationId xmlns:a16="http://schemas.microsoft.com/office/drawing/2014/main" id="{E2B1ECEF-B961-8542-B338-BAA941F6680F}"/>
              </a:ext>
            </a:extLst>
          </p:cNvPr>
          <p:cNvPicPr>
            <a:picLocks noChangeAspect="1"/>
          </p:cNvPicPr>
          <p:nvPr/>
        </p:nvPicPr>
        <p:blipFill>
          <a:blip r:embed="rId3"/>
          <a:stretch>
            <a:fillRect/>
          </a:stretch>
        </p:blipFill>
        <p:spPr>
          <a:xfrm>
            <a:off x="5441177" y="1538243"/>
            <a:ext cx="3046720" cy="4184862"/>
          </a:xfrm>
          <a:prstGeom prst="rect">
            <a:avLst/>
          </a:prstGeom>
        </p:spPr>
      </p:pic>
      <p:sp>
        <p:nvSpPr>
          <p:cNvPr id="7" name="TextBox 6">
            <a:extLst>
              <a:ext uri="{FF2B5EF4-FFF2-40B4-BE49-F238E27FC236}">
                <a16:creationId xmlns:a16="http://schemas.microsoft.com/office/drawing/2014/main" id="{E1879A09-6181-6446-99A3-A532E45369DC}"/>
              </a:ext>
            </a:extLst>
          </p:cNvPr>
          <p:cNvSpPr txBox="1"/>
          <p:nvPr/>
        </p:nvSpPr>
        <p:spPr>
          <a:xfrm>
            <a:off x="6707062" y="393020"/>
            <a:ext cx="1125911" cy="400110"/>
          </a:xfrm>
          <a:prstGeom prst="rect">
            <a:avLst/>
          </a:prstGeom>
          <a:solidFill>
            <a:schemeClr val="accent6">
              <a:lumMod val="20000"/>
              <a:lumOff val="80000"/>
            </a:schemeClr>
          </a:solidFill>
          <a:ln>
            <a:noFill/>
          </a:ln>
        </p:spPr>
        <p:txBody>
          <a:bodyPr wrap="square" lIns="91440" tIns="91440" rIns="91440" bIns="91440" rtlCol="0">
            <a:spAutoFit/>
          </a:bodyPr>
          <a:lstStyle/>
          <a:p>
            <a:pPr algn="ctr"/>
            <a:r>
              <a:rPr lang="en-US" sz="1400" b="1" i="0" dirty="0">
                <a:solidFill>
                  <a:schemeClr val="accent1"/>
                </a:solidFill>
                <a:latin typeface="Arial" panose="020B0604020202020204" pitchFamily="34" charset="0"/>
                <a:cs typeface="Arial" panose="020B0604020202020204" pitchFamily="34" charset="0"/>
              </a:rPr>
              <a:t>Session 2</a:t>
            </a:r>
          </a:p>
        </p:txBody>
      </p:sp>
    </p:spTree>
    <p:extLst>
      <p:ext uri="{BB962C8B-B14F-4D97-AF65-F5344CB8AC3E}">
        <p14:creationId xmlns:p14="http://schemas.microsoft.com/office/powerpoint/2010/main" val="771824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1D1A0-944C-5045-A5C7-DC42764AACC0}"/>
              </a:ext>
            </a:extLst>
          </p:cNvPr>
          <p:cNvSpPr>
            <a:spLocks noGrp="1"/>
          </p:cNvSpPr>
          <p:nvPr>
            <p:ph type="title"/>
          </p:nvPr>
        </p:nvSpPr>
        <p:spPr/>
        <p:txBody>
          <a:bodyPr/>
          <a:lstStyle/>
          <a:p>
            <a:r>
              <a:rPr lang="en-US" dirty="0"/>
              <a:t>Let’s Review</a:t>
            </a:r>
          </a:p>
        </p:txBody>
      </p:sp>
      <p:sp>
        <p:nvSpPr>
          <p:cNvPr id="3" name="Content Placeholder 2">
            <a:extLst>
              <a:ext uri="{FF2B5EF4-FFF2-40B4-BE49-F238E27FC236}">
                <a16:creationId xmlns:a16="http://schemas.microsoft.com/office/drawing/2014/main" id="{CFCB27C1-B39E-3F44-B88A-F55413EC9B9A}"/>
              </a:ext>
            </a:extLst>
          </p:cNvPr>
          <p:cNvSpPr>
            <a:spLocks noGrp="1"/>
          </p:cNvSpPr>
          <p:nvPr>
            <p:ph idx="1"/>
          </p:nvPr>
        </p:nvSpPr>
        <p:spPr>
          <a:xfrm>
            <a:off x="457200" y="1086105"/>
            <a:ext cx="6734431" cy="4351338"/>
          </a:xfrm>
        </p:spPr>
        <p:txBody>
          <a:bodyPr/>
          <a:lstStyle/>
          <a:p>
            <a:pPr marL="342900" indent="-342900"/>
            <a:r>
              <a:rPr lang="en-US" sz="3200" dirty="0"/>
              <a:t>What is </a:t>
            </a:r>
            <a:r>
              <a:rPr lang="en-US" sz="3200" b="1" dirty="0">
                <a:solidFill>
                  <a:schemeClr val="accent2"/>
                </a:solidFill>
              </a:rPr>
              <a:t>body confidence</a:t>
            </a:r>
            <a:r>
              <a:rPr lang="en-US" sz="3200" dirty="0"/>
              <a:t>?</a:t>
            </a:r>
          </a:p>
          <a:p>
            <a:pPr marL="342900" indent="-342900"/>
            <a:r>
              <a:rPr lang="en-US" sz="3200" dirty="0"/>
              <a:t>Why is comparing to others bad?</a:t>
            </a:r>
          </a:p>
          <a:p>
            <a:pPr marL="342900" indent="-342900"/>
            <a:r>
              <a:rPr lang="en-US" sz="3200" dirty="0"/>
              <a:t>What is </a:t>
            </a:r>
            <a:r>
              <a:rPr lang="en-US" sz="3200" b="1" dirty="0">
                <a:solidFill>
                  <a:schemeClr val="accent2"/>
                </a:solidFill>
              </a:rPr>
              <a:t>body talk</a:t>
            </a:r>
            <a:r>
              <a:rPr lang="en-US" sz="3200" dirty="0"/>
              <a:t>?</a:t>
            </a:r>
          </a:p>
        </p:txBody>
      </p:sp>
      <p:pic>
        <p:nvPicPr>
          <p:cNvPr id="6" name="Picture 5">
            <a:extLst>
              <a:ext uri="{FF2B5EF4-FFF2-40B4-BE49-F238E27FC236}">
                <a16:creationId xmlns:a16="http://schemas.microsoft.com/office/drawing/2014/main" id="{09AB7D91-05B8-B44A-BFF8-181867576B51}"/>
              </a:ext>
            </a:extLst>
          </p:cNvPr>
          <p:cNvPicPr>
            <a:picLocks noChangeAspect="1"/>
          </p:cNvPicPr>
          <p:nvPr/>
        </p:nvPicPr>
        <p:blipFill>
          <a:blip r:embed="rId3"/>
          <a:stretch>
            <a:fillRect/>
          </a:stretch>
        </p:blipFill>
        <p:spPr>
          <a:xfrm rot="2152738">
            <a:off x="-597704" y="3668841"/>
            <a:ext cx="1473200" cy="1447800"/>
          </a:xfrm>
          <a:prstGeom prst="rect">
            <a:avLst/>
          </a:prstGeom>
        </p:spPr>
      </p:pic>
      <p:sp>
        <p:nvSpPr>
          <p:cNvPr id="7" name="Triangle 6">
            <a:extLst>
              <a:ext uri="{FF2B5EF4-FFF2-40B4-BE49-F238E27FC236}">
                <a16:creationId xmlns:a16="http://schemas.microsoft.com/office/drawing/2014/main" id="{C62090C2-801C-6C4F-8A90-D4FA9A73E757}"/>
              </a:ext>
            </a:extLst>
          </p:cNvPr>
          <p:cNvSpPr/>
          <p:nvPr/>
        </p:nvSpPr>
        <p:spPr>
          <a:xfrm rot="17726154">
            <a:off x="-1308103" y="4486483"/>
            <a:ext cx="1779199" cy="1272746"/>
          </a:xfrm>
          <a:prstGeom prst="triangle">
            <a:avLst>
              <a:gd name="adj" fmla="val 3787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5FF77DA-BC32-4D44-8D01-771091C5DC00}"/>
              </a:ext>
            </a:extLst>
          </p:cNvPr>
          <p:cNvPicPr>
            <a:picLocks noChangeAspect="1"/>
          </p:cNvPicPr>
          <p:nvPr/>
        </p:nvPicPr>
        <p:blipFill>
          <a:blip r:embed="rId4"/>
          <a:stretch>
            <a:fillRect/>
          </a:stretch>
        </p:blipFill>
        <p:spPr>
          <a:xfrm>
            <a:off x="7996331" y="2559460"/>
            <a:ext cx="690469" cy="581967"/>
          </a:xfrm>
          <a:prstGeom prst="rect">
            <a:avLst/>
          </a:prstGeom>
        </p:spPr>
      </p:pic>
      <p:pic>
        <p:nvPicPr>
          <p:cNvPr id="10" name="Picture 9">
            <a:extLst>
              <a:ext uri="{FF2B5EF4-FFF2-40B4-BE49-F238E27FC236}">
                <a16:creationId xmlns:a16="http://schemas.microsoft.com/office/drawing/2014/main" id="{48DE3685-0EAE-4843-A7B2-A91B918E8B9D}"/>
              </a:ext>
            </a:extLst>
          </p:cNvPr>
          <p:cNvPicPr>
            <a:picLocks noChangeAspect="1"/>
          </p:cNvPicPr>
          <p:nvPr/>
        </p:nvPicPr>
        <p:blipFill>
          <a:blip r:embed="rId5"/>
          <a:srcRect/>
          <a:stretch/>
        </p:blipFill>
        <p:spPr>
          <a:xfrm>
            <a:off x="5785710" y="2896568"/>
            <a:ext cx="2438923" cy="2438923"/>
          </a:xfrm>
          <a:prstGeom prst="rect">
            <a:avLst/>
          </a:prstGeom>
        </p:spPr>
      </p:pic>
      <p:pic>
        <p:nvPicPr>
          <p:cNvPr id="11" name="Picture 10">
            <a:extLst>
              <a:ext uri="{FF2B5EF4-FFF2-40B4-BE49-F238E27FC236}">
                <a16:creationId xmlns:a16="http://schemas.microsoft.com/office/drawing/2014/main" id="{6D4BB624-F7C1-3B48-A538-BB454B2A6E9D}"/>
              </a:ext>
            </a:extLst>
          </p:cNvPr>
          <p:cNvPicPr>
            <a:picLocks noChangeAspect="1"/>
          </p:cNvPicPr>
          <p:nvPr/>
        </p:nvPicPr>
        <p:blipFill>
          <a:blip r:embed="rId6"/>
          <a:stretch>
            <a:fillRect/>
          </a:stretch>
        </p:blipFill>
        <p:spPr>
          <a:xfrm>
            <a:off x="7408320" y="1758759"/>
            <a:ext cx="762000" cy="927100"/>
          </a:xfrm>
          <a:prstGeom prst="rect">
            <a:avLst/>
          </a:prstGeom>
        </p:spPr>
      </p:pic>
      <p:sp>
        <p:nvSpPr>
          <p:cNvPr id="12" name="TextBox 11">
            <a:extLst>
              <a:ext uri="{FF2B5EF4-FFF2-40B4-BE49-F238E27FC236}">
                <a16:creationId xmlns:a16="http://schemas.microsoft.com/office/drawing/2014/main" id="{9705D927-E65D-374C-AAE0-262FBD048412}"/>
              </a:ext>
            </a:extLst>
          </p:cNvPr>
          <p:cNvSpPr txBox="1"/>
          <p:nvPr/>
        </p:nvSpPr>
        <p:spPr>
          <a:xfrm>
            <a:off x="6707062" y="393020"/>
            <a:ext cx="1125911" cy="400110"/>
          </a:xfrm>
          <a:prstGeom prst="rect">
            <a:avLst/>
          </a:prstGeom>
          <a:solidFill>
            <a:schemeClr val="accent3">
              <a:lumMod val="20000"/>
              <a:lumOff val="80000"/>
            </a:schemeClr>
          </a:solidFill>
          <a:ln>
            <a:noFill/>
          </a:ln>
        </p:spPr>
        <p:txBody>
          <a:bodyPr wrap="square" lIns="91440" tIns="91440" rIns="91440" bIns="91440" rtlCol="0">
            <a:spAutoFit/>
          </a:bodyPr>
          <a:lstStyle/>
          <a:p>
            <a:pPr algn="ctr"/>
            <a:r>
              <a:rPr lang="en-US" sz="1400" b="1" i="0" dirty="0">
                <a:solidFill>
                  <a:schemeClr val="accent3"/>
                </a:solidFill>
                <a:latin typeface="Arial" panose="020B0604020202020204" pitchFamily="34" charset="0"/>
                <a:cs typeface="Arial" panose="020B0604020202020204" pitchFamily="34" charset="0"/>
              </a:rPr>
              <a:t>Session 3</a:t>
            </a:r>
          </a:p>
        </p:txBody>
      </p:sp>
    </p:spTree>
    <p:extLst>
      <p:ext uri="{BB962C8B-B14F-4D97-AF65-F5344CB8AC3E}">
        <p14:creationId xmlns:p14="http://schemas.microsoft.com/office/powerpoint/2010/main" val="1355487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92106-1B05-E040-8410-FBF1AA76C6BC}"/>
              </a:ext>
            </a:extLst>
          </p:cNvPr>
          <p:cNvSpPr>
            <a:spLocks noGrp="1"/>
          </p:cNvSpPr>
          <p:nvPr>
            <p:ph type="title"/>
          </p:nvPr>
        </p:nvSpPr>
        <p:spPr/>
        <p:txBody>
          <a:bodyPr/>
          <a:lstStyle/>
          <a:p>
            <a:r>
              <a:rPr lang="en-US" dirty="0"/>
              <a:t>Media &amp; Celebrities</a:t>
            </a:r>
          </a:p>
        </p:txBody>
      </p:sp>
      <p:pic>
        <p:nvPicPr>
          <p:cNvPr id="5" name="Online Media 4" descr="Dove &amp; Steven Universe | Media and Celebrities">
            <a:hlinkClick r:id="" action="ppaction://media"/>
            <a:extLst>
              <a:ext uri="{FF2B5EF4-FFF2-40B4-BE49-F238E27FC236}">
                <a16:creationId xmlns:a16="http://schemas.microsoft.com/office/drawing/2014/main" id="{0952F832-3A55-CF41-9018-7C8664D66214}"/>
              </a:ext>
            </a:extLst>
          </p:cNvPr>
          <p:cNvPicPr>
            <a:picLocks noRot="1" noChangeAspect="1"/>
          </p:cNvPicPr>
          <p:nvPr>
            <a:videoFile r:link="rId1"/>
          </p:nvPr>
        </p:nvPicPr>
        <p:blipFill>
          <a:blip r:embed="rId4"/>
          <a:stretch>
            <a:fillRect/>
          </a:stretch>
        </p:blipFill>
        <p:spPr>
          <a:xfrm>
            <a:off x="549608" y="1146213"/>
            <a:ext cx="8044784" cy="4545303"/>
          </a:xfrm>
          <a:prstGeom prst="rect">
            <a:avLst/>
          </a:prstGeom>
        </p:spPr>
      </p:pic>
      <p:sp>
        <p:nvSpPr>
          <p:cNvPr id="7" name="TextBox 6">
            <a:extLst>
              <a:ext uri="{FF2B5EF4-FFF2-40B4-BE49-F238E27FC236}">
                <a16:creationId xmlns:a16="http://schemas.microsoft.com/office/drawing/2014/main" id="{F8330CEE-0814-1745-9960-B77782648C95}"/>
              </a:ext>
            </a:extLst>
          </p:cNvPr>
          <p:cNvSpPr txBox="1"/>
          <p:nvPr/>
        </p:nvSpPr>
        <p:spPr>
          <a:xfrm>
            <a:off x="6707062" y="393020"/>
            <a:ext cx="1125911" cy="400110"/>
          </a:xfrm>
          <a:prstGeom prst="rect">
            <a:avLst/>
          </a:prstGeom>
          <a:solidFill>
            <a:schemeClr val="accent3">
              <a:lumMod val="20000"/>
              <a:lumOff val="80000"/>
            </a:schemeClr>
          </a:solidFill>
          <a:ln>
            <a:noFill/>
          </a:ln>
        </p:spPr>
        <p:txBody>
          <a:bodyPr wrap="square" lIns="91440" tIns="91440" rIns="91440" bIns="91440" rtlCol="0">
            <a:spAutoFit/>
          </a:bodyPr>
          <a:lstStyle/>
          <a:p>
            <a:pPr algn="ctr"/>
            <a:r>
              <a:rPr lang="en-US" sz="1400" b="1" i="0" dirty="0">
                <a:solidFill>
                  <a:schemeClr val="accent3"/>
                </a:solidFill>
                <a:latin typeface="Arial" panose="020B0604020202020204" pitchFamily="34" charset="0"/>
                <a:cs typeface="Arial" panose="020B0604020202020204" pitchFamily="34" charset="0"/>
              </a:rPr>
              <a:t>Session 3</a:t>
            </a:r>
          </a:p>
        </p:txBody>
      </p:sp>
    </p:spTree>
    <p:extLst>
      <p:ext uri="{BB962C8B-B14F-4D97-AF65-F5344CB8AC3E}">
        <p14:creationId xmlns:p14="http://schemas.microsoft.com/office/powerpoint/2010/main" val="2548554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0CC9F-375E-9744-9EE2-80AD5B19F176}"/>
              </a:ext>
            </a:extLst>
          </p:cNvPr>
          <p:cNvSpPr>
            <a:spLocks noGrp="1"/>
          </p:cNvSpPr>
          <p:nvPr>
            <p:ph type="title"/>
          </p:nvPr>
        </p:nvSpPr>
        <p:spPr/>
        <p:txBody>
          <a:bodyPr/>
          <a:lstStyle/>
          <a:p>
            <a:r>
              <a:rPr lang="en-US" dirty="0"/>
              <a:t>Body Dissatisfaction</a:t>
            </a:r>
          </a:p>
        </p:txBody>
      </p:sp>
      <p:sp>
        <p:nvSpPr>
          <p:cNvPr id="5" name="Content Placeholder 2">
            <a:extLst>
              <a:ext uri="{FF2B5EF4-FFF2-40B4-BE49-F238E27FC236}">
                <a16:creationId xmlns:a16="http://schemas.microsoft.com/office/drawing/2014/main" id="{067FFA7C-6889-C545-8434-BA8E0558C367}"/>
              </a:ext>
            </a:extLst>
          </p:cNvPr>
          <p:cNvSpPr>
            <a:spLocks noGrp="1"/>
          </p:cNvSpPr>
          <p:nvPr>
            <p:ph idx="1"/>
          </p:nvPr>
        </p:nvSpPr>
        <p:spPr>
          <a:xfrm>
            <a:off x="457200" y="1848465"/>
            <a:ext cx="8159675" cy="3756204"/>
          </a:xfrm>
          <a:solidFill>
            <a:schemeClr val="accent6">
              <a:lumMod val="20000"/>
              <a:lumOff val="80000"/>
            </a:schemeClr>
          </a:solidFill>
          <a:ln>
            <a:solidFill>
              <a:schemeClr val="accent1"/>
            </a:solidFill>
          </a:ln>
        </p:spPr>
        <p:txBody>
          <a:bodyPr/>
          <a:lstStyle/>
          <a:p>
            <a:r>
              <a:rPr lang="en-US" dirty="0"/>
              <a:t>Type here…</a:t>
            </a:r>
          </a:p>
        </p:txBody>
      </p:sp>
      <p:sp>
        <p:nvSpPr>
          <p:cNvPr id="4" name="Content Placeholder 2">
            <a:extLst>
              <a:ext uri="{FF2B5EF4-FFF2-40B4-BE49-F238E27FC236}">
                <a16:creationId xmlns:a16="http://schemas.microsoft.com/office/drawing/2014/main" id="{CA9894D3-42F2-7143-B88F-530A5D4B8D4C}"/>
              </a:ext>
            </a:extLst>
          </p:cNvPr>
          <p:cNvSpPr txBox="1">
            <a:spLocks/>
          </p:cNvSpPr>
          <p:nvPr/>
        </p:nvSpPr>
        <p:spPr>
          <a:xfrm>
            <a:off x="457200" y="1086105"/>
            <a:ext cx="7792065" cy="67848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2C5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2C5C"/>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2C5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2C5C"/>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rgbClr val="002C5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t>What does dissatisfaction mean to you?</a:t>
            </a:r>
          </a:p>
        </p:txBody>
      </p:sp>
      <p:sp>
        <p:nvSpPr>
          <p:cNvPr id="7" name="TextBox 6">
            <a:extLst>
              <a:ext uri="{FF2B5EF4-FFF2-40B4-BE49-F238E27FC236}">
                <a16:creationId xmlns:a16="http://schemas.microsoft.com/office/drawing/2014/main" id="{7C453ECF-832E-F84C-8918-731EB3EA8743}"/>
              </a:ext>
            </a:extLst>
          </p:cNvPr>
          <p:cNvSpPr txBox="1"/>
          <p:nvPr/>
        </p:nvSpPr>
        <p:spPr>
          <a:xfrm>
            <a:off x="6707062" y="393020"/>
            <a:ext cx="1125911" cy="400110"/>
          </a:xfrm>
          <a:prstGeom prst="rect">
            <a:avLst/>
          </a:prstGeom>
          <a:solidFill>
            <a:schemeClr val="accent3">
              <a:lumMod val="20000"/>
              <a:lumOff val="80000"/>
            </a:schemeClr>
          </a:solidFill>
          <a:ln>
            <a:noFill/>
          </a:ln>
        </p:spPr>
        <p:txBody>
          <a:bodyPr wrap="square" lIns="91440" tIns="91440" rIns="91440" bIns="91440" rtlCol="0">
            <a:spAutoFit/>
          </a:bodyPr>
          <a:lstStyle/>
          <a:p>
            <a:pPr algn="ctr"/>
            <a:r>
              <a:rPr lang="en-US" sz="1400" b="1" i="0" dirty="0">
                <a:solidFill>
                  <a:schemeClr val="accent3"/>
                </a:solidFill>
                <a:latin typeface="Arial" panose="020B0604020202020204" pitchFamily="34" charset="0"/>
                <a:cs typeface="Arial" panose="020B0604020202020204" pitchFamily="34" charset="0"/>
              </a:rPr>
              <a:t>Session 3</a:t>
            </a:r>
          </a:p>
        </p:txBody>
      </p:sp>
    </p:spTree>
    <p:extLst>
      <p:ext uri="{BB962C8B-B14F-4D97-AF65-F5344CB8AC3E}">
        <p14:creationId xmlns:p14="http://schemas.microsoft.com/office/powerpoint/2010/main" val="2102938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5">
                                            <p:bg/>
                                          </p:spTgt>
                                        </p:tgtEl>
                                        <p:attrNameLst>
                                          <p:attrName>style.visibility</p:attrName>
                                        </p:attrNameLst>
                                      </p:cBhvr>
                                      <p:to>
                                        <p:strVal val="visible"/>
                                      </p:to>
                                    </p:set>
                                    <p:animEffect transition="in" filter="fade">
                                      <p:cBhvr>
                                        <p:cTn id="11" dur="500"/>
                                        <p:tgtEl>
                                          <p:spTgt spid="5">
                                            <p:bg/>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60319-12A0-D54E-A076-B061E5642E33}"/>
              </a:ext>
            </a:extLst>
          </p:cNvPr>
          <p:cNvSpPr>
            <a:spLocks noGrp="1"/>
          </p:cNvSpPr>
          <p:nvPr>
            <p:ph type="title"/>
          </p:nvPr>
        </p:nvSpPr>
        <p:spPr/>
        <p:txBody>
          <a:bodyPr/>
          <a:lstStyle/>
          <a:p>
            <a:r>
              <a:rPr lang="en-US" dirty="0"/>
              <a:t>Positive Thoughts</a:t>
            </a:r>
          </a:p>
        </p:txBody>
      </p:sp>
      <p:sp>
        <p:nvSpPr>
          <p:cNvPr id="3" name="Content Placeholder 2">
            <a:extLst>
              <a:ext uri="{FF2B5EF4-FFF2-40B4-BE49-F238E27FC236}">
                <a16:creationId xmlns:a16="http://schemas.microsoft.com/office/drawing/2014/main" id="{2BC57D66-F9E1-9740-B60E-D9E1EDAF3EF6}"/>
              </a:ext>
            </a:extLst>
          </p:cNvPr>
          <p:cNvSpPr>
            <a:spLocks noGrp="1"/>
          </p:cNvSpPr>
          <p:nvPr>
            <p:ph idx="1"/>
          </p:nvPr>
        </p:nvSpPr>
        <p:spPr>
          <a:xfrm>
            <a:off x="457201" y="1115993"/>
            <a:ext cx="5835444" cy="4488676"/>
          </a:xfrm>
        </p:spPr>
        <p:txBody>
          <a:bodyPr/>
          <a:lstStyle/>
          <a:p>
            <a:pPr>
              <a:lnSpc>
                <a:spcPct val="90000"/>
              </a:lnSpc>
            </a:pPr>
            <a:r>
              <a:rPr lang="en-US" dirty="0"/>
              <a:t>Complete the positive thoughts card about your partner.</a:t>
            </a:r>
          </a:p>
          <a:p>
            <a:pPr lvl="1"/>
            <a:r>
              <a:rPr lang="en-US" dirty="0"/>
              <a:t>Include </a:t>
            </a:r>
            <a:r>
              <a:rPr lang="en-US" b="1" dirty="0">
                <a:solidFill>
                  <a:schemeClr val="accent2"/>
                </a:solidFill>
              </a:rPr>
              <a:t>unique skills </a:t>
            </a:r>
            <a:r>
              <a:rPr lang="en-US" dirty="0"/>
              <a:t>such as hobbies </a:t>
            </a:r>
            <a:br>
              <a:rPr lang="en-US" dirty="0"/>
            </a:br>
            <a:r>
              <a:rPr lang="en-US" dirty="0"/>
              <a:t>or sports. </a:t>
            </a:r>
          </a:p>
          <a:p>
            <a:pPr lvl="1"/>
            <a:r>
              <a:rPr lang="en-US" dirty="0"/>
              <a:t>Include </a:t>
            </a:r>
            <a:r>
              <a:rPr lang="en-US" b="1" dirty="0">
                <a:solidFill>
                  <a:srgbClr val="E77A22"/>
                </a:solidFill>
              </a:rPr>
              <a:t>things you are good at </a:t>
            </a:r>
            <a:r>
              <a:rPr lang="en-US" dirty="0"/>
              <a:t>like reading or drawing.</a:t>
            </a:r>
          </a:p>
          <a:p>
            <a:pPr lvl="1"/>
            <a:r>
              <a:rPr lang="en-US" dirty="0"/>
              <a:t>Include </a:t>
            </a:r>
            <a:r>
              <a:rPr lang="en-US" b="1" dirty="0">
                <a:solidFill>
                  <a:srgbClr val="E77A22"/>
                </a:solidFill>
              </a:rPr>
              <a:t>special things you can do </a:t>
            </a:r>
            <a:br>
              <a:rPr lang="en-US" b="1" dirty="0">
                <a:solidFill>
                  <a:srgbClr val="E77A22"/>
                </a:solidFill>
              </a:rPr>
            </a:br>
            <a:r>
              <a:rPr lang="en-US" dirty="0"/>
              <a:t>with your body.</a:t>
            </a:r>
          </a:p>
          <a:p>
            <a:pPr>
              <a:lnSpc>
                <a:spcPct val="90000"/>
              </a:lnSpc>
            </a:pPr>
            <a:r>
              <a:rPr lang="en-US" dirty="0"/>
              <a:t>Then describe how your</a:t>
            </a:r>
            <a:r>
              <a:rPr lang="en-US" b="1" dirty="0">
                <a:solidFill>
                  <a:schemeClr val="accent2"/>
                </a:solidFill>
              </a:rPr>
              <a:t> </a:t>
            </a:r>
            <a:r>
              <a:rPr lang="en-US" dirty="0"/>
              <a:t>body</a:t>
            </a:r>
            <a:r>
              <a:rPr lang="en-US" b="1" dirty="0">
                <a:solidFill>
                  <a:schemeClr val="accent2"/>
                </a:solidFill>
              </a:rPr>
              <a:t> </a:t>
            </a:r>
            <a:r>
              <a:rPr lang="en-US" dirty="0"/>
              <a:t>allows </a:t>
            </a:r>
            <a:br>
              <a:rPr lang="en-US" dirty="0"/>
            </a:br>
            <a:r>
              <a:rPr lang="en-US" dirty="0"/>
              <a:t>you to do each thing. ‘My eyes allow me to read’.</a:t>
            </a:r>
          </a:p>
        </p:txBody>
      </p:sp>
      <p:sp>
        <p:nvSpPr>
          <p:cNvPr id="4" name="Rectangle 3">
            <a:extLst>
              <a:ext uri="{FF2B5EF4-FFF2-40B4-BE49-F238E27FC236}">
                <a16:creationId xmlns:a16="http://schemas.microsoft.com/office/drawing/2014/main" id="{8DFABD8C-B66D-124F-BF92-795F5D45DBC9}"/>
              </a:ext>
            </a:extLst>
          </p:cNvPr>
          <p:cNvSpPr/>
          <p:nvPr/>
        </p:nvSpPr>
        <p:spPr>
          <a:xfrm>
            <a:off x="588723" y="5047989"/>
            <a:ext cx="4176460" cy="629064"/>
          </a:xfrm>
          <a:prstGeom prst="rect">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1"/>
                </a:solidFill>
                <a:latin typeface="Arial" panose="020B0604020202020204" pitchFamily="34" charset="0"/>
                <a:cs typeface="Arial" panose="020B0604020202020204" pitchFamily="34" charset="0"/>
              </a:rPr>
              <a:t>REMEMBER: BE POSITIVE!</a:t>
            </a:r>
          </a:p>
        </p:txBody>
      </p:sp>
      <p:sp>
        <p:nvSpPr>
          <p:cNvPr id="8" name="TextBox 7">
            <a:extLst>
              <a:ext uri="{FF2B5EF4-FFF2-40B4-BE49-F238E27FC236}">
                <a16:creationId xmlns:a16="http://schemas.microsoft.com/office/drawing/2014/main" id="{5CAB69A9-9DFC-CB49-BB22-CBF628008998}"/>
              </a:ext>
            </a:extLst>
          </p:cNvPr>
          <p:cNvSpPr txBox="1"/>
          <p:nvPr/>
        </p:nvSpPr>
        <p:spPr>
          <a:xfrm>
            <a:off x="6707062" y="393020"/>
            <a:ext cx="1125911" cy="400110"/>
          </a:xfrm>
          <a:prstGeom prst="rect">
            <a:avLst/>
          </a:prstGeom>
          <a:solidFill>
            <a:schemeClr val="accent3">
              <a:lumMod val="20000"/>
              <a:lumOff val="80000"/>
            </a:schemeClr>
          </a:solidFill>
          <a:ln>
            <a:noFill/>
          </a:ln>
        </p:spPr>
        <p:txBody>
          <a:bodyPr wrap="square" lIns="91440" tIns="91440" rIns="91440" bIns="91440" rtlCol="0">
            <a:spAutoFit/>
          </a:bodyPr>
          <a:lstStyle/>
          <a:p>
            <a:pPr algn="ctr"/>
            <a:r>
              <a:rPr lang="en-US" sz="1400" b="1" i="0" dirty="0">
                <a:solidFill>
                  <a:schemeClr val="accent3"/>
                </a:solidFill>
                <a:latin typeface="Arial" panose="020B0604020202020204" pitchFamily="34" charset="0"/>
                <a:cs typeface="Arial" panose="020B0604020202020204" pitchFamily="34" charset="0"/>
              </a:rPr>
              <a:t>Session 3</a:t>
            </a:r>
          </a:p>
        </p:txBody>
      </p:sp>
      <p:pic>
        <p:nvPicPr>
          <p:cNvPr id="6" name="Picture 5" descr="A picture containing text&#10;&#10;Description automatically generated">
            <a:extLst>
              <a:ext uri="{FF2B5EF4-FFF2-40B4-BE49-F238E27FC236}">
                <a16:creationId xmlns:a16="http://schemas.microsoft.com/office/drawing/2014/main" id="{CD72FDF0-1E11-0E46-AB18-574EE031DE49}"/>
              </a:ext>
            </a:extLst>
          </p:cNvPr>
          <p:cNvPicPr>
            <a:picLocks noChangeAspect="1"/>
          </p:cNvPicPr>
          <p:nvPr/>
        </p:nvPicPr>
        <p:blipFill>
          <a:blip r:embed="rId3"/>
          <a:stretch>
            <a:fillRect/>
          </a:stretch>
        </p:blipFill>
        <p:spPr>
          <a:xfrm rot="21259357">
            <a:off x="6239153" y="1524770"/>
            <a:ext cx="2597285" cy="3671120"/>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66370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28F0D-3B3F-1247-BE90-5EAF633968F3}"/>
              </a:ext>
            </a:extLst>
          </p:cNvPr>
          <p:cNvSpPr>
            <a:spLocks noGrp="1"/>
          </p:cNvSpPr>
          <p:nvPr>
            <p:ph type="title"/>
          </p:nvPr>
        </p:nvSpPr>
        <p:spPr/>
        <p:txBody>
          <a:bodyPr/>
          <a:lstStyle/>
          <a:p>
            <a:r>
              <a:rPr lang="en-US" dirty="0"/>
              <a:t>3-2-1</a:t>
            </a:r>
          </a:p>
        </p:txBody>
      </p:sp>
      <p:sp>
        <p:nvSpPr>
          <p:cNvPr id="10" name="Rectangle 9">
            <a:extLst>
              <a:ext uri="{FF2B5EF4-FFF2-40B4-BE49-F238E27FC236}">
                <a16:creationId xmlns:a16="http://schemas.microsoft.com/office/drawing/2014/main" id="{35542FB2-AC72-664B-BD80-28E75239E9ED}"/>
              </a:ext>
            </a:extLst>
          </p:cNvPr>
          <p:cNvSpPr/>
          <p:nvPr/>
        </p:nvSpPr>
        <p:spPr>
          <a:xfrm rot="638559">
            <a:off x="-856762" y="2998526"/>
            <a:ext cx="1465554" cy="10373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pic>
        <p:nvPicPr>
          <p:cNvPr id="13" name="Picture 12">
            <a:extLst>
              <a:ext uri="{FF2B5EF4-FFF2-40B4-BE49-F238E27FC236}">
                <a16:creationId xmlns:a16="http://schemas.microsoft.com/office/drawing/2014/main" id="{404AD912-7CD2-5041-BDAC-172EB9A4D62F}"/>
              </a:ext>
            </a:extLst>
          </p:cNvPr>
          <p:cNvPicPr>
            <a:picLocks noChangeAspect="1"/>
          </p:cNvPicPr>
          <p:nvPr/>
        </p:nvPicPr>
        <p:blipFill>
          <a:blip r:embed="rId3"/>
          <a:stretch>
            <a:fillRect/>
          </a:stretch>
        </p:blipFill>
        <p:spPr>
          <a:xfrm rot="21060693">
            <a:off x="-608792" y="2606018"/>
            <a:ext cx="2397990" cy="728330"/>
          </a:xfrm>
          <a:prstGeom prst="rect">
            <a:avLst/>
          </a:prstGeom>
        </p:spPr>
      </p:pic>
      <p:pic>
        <p:nvPicPr>
          <p:cNvPr id="4" name="Picture 3">
            <a:extLst>
              <a:ext uri="{FF2B5EF4-FFF2-40B4-BE49-F238E27FC236}">
                <a16:creationId xmlns:a16="http://schemas.microsoft.com/office/drawing/2014/main" id="{B5B5980A-FFE1-324B-9FD3-910EBD02EA61}"/>
              </a:ext>
            </a:extLst>
          </p:cNvPr>
          <p:cNvPicPr>
            <a:picLocks noChangeAspect="1"/>
          </p:cNvPicPr>
          <p:nvPr/>
        </p:nvPicPr>
        <p:blipFill>
          <a:blip r:embed="rId4"/>
          <a:srcRect/>
          <a:stretch/>
        </p:blipFill>
        <p:spPr>
          <a:xfrm flipH="1">
            <a:off x="6609144" y="2840300"/>
            <a:ext cx="2235240" cy="2370254"/>
          </a:xfrm>
          <a:prstGeom prst="rect">
            <a:avLst/>
          </a:prstGeom>
        </p:spPr>
      </p:pic>
      <p:sp>
        <p:nvSpPr>
          <p:cNvPr id="9" name="TextBox 8">
            <a:extLst>
              <a:ext uri="{FF2B5EF4-FFF2-40B4-BE49-F238E27FC236}">
                <a16:creationId xmlns:a16="http://schemas.microsoft.com/office/drawing/2014/main" id="{85C03CB3-D985-6348-8466-7E21F478916D}"/>
              </a:ext>
            </a:extLst>
          </p:cNvPr>
          <p:cNvSpPr txBox="1"/>
          <p:nvPr/>
        </p:nvSpPr>
        <p:spPr>
          <a:xfrm>
            <a:off x="6707062" y="393020"/>
            <a:ext cx="1125911" cy="400110"/>
          </a:xfrm>
          <a:prstGeom prst="rect">
            <a:avLst/>
          </a:prstGeom>
          <a:solidFill>
            <a:schemeClr val="accent3">
              <a:lumMod val="20000"/>
              <a:lumOff val="80000"/>
            </a:schemeClr>
          </a:solidFill>
          <a:ln>
            <a:noFill/>
          </a:ln>
        </p:spPr>
        <p:txBody>
          <a:bodyPr wrap="square" lIns="91440" tIns="91440" rIns="91440" bIns="91440" rtlCol="0">
            <a:spAutoFit/>
          </a:bodyPr>
          <a:lstStyle/>
          <a:p>
            <a:pPr algn="ctr"/>
            <a:r>
              <a:rPr lang="en-US" sz="1400" b="1" i="0" dirty="0">
                <a:solidFill>
                  <a:schemeClr val="accent3"/>
                </a:solidFill>
                <a:latin typeface="Arial" panose="020B0604020202020204" pitchFamily="34" charset="0"/>
                <a:cs typeface="Arial" panose="020B0604020202020204" pitchFamily="34" charset="0"/>
              </a:rPr>
              <a:t>Session 3</a:t>
            </a:r>
          </a:p>
        </p:txBody>
      </p:sp>
      <p:pic>
        <p:nvPicPr>
          <p:cNvPr id="8" name="Picture 7" descr="Graphical user interface, text, application&#10;&#10;Description automatically generated">
            <a:extLst>
              <a:ext uri="{FF2B5EF4-FFF2-40B4-BE49-F238E27FC236}">
                <a16:creationId xmlns:a16="http://schemas.microsoft.com/office/drawing/2014/main" id="{545C2279-61A6-E14F-9666-3AEA5C3D5371}"/>
              </a:ext>
            </a:extLst>
          </p:cNvPr>
          <p:cNvPicPr>
            <a:picLocks noChangeAspect="1"/>
          </p:cNvPicPr>
          <p:nvPr/>
        </p:nvPicPr>
        <p:blipFill>
          <a:blip r:embed="rId5"/>
          <a:stretch>
            <a:fillRect/>
          </a:stretch>
        </p:blipFill>
        <p:spPr>
          <a:xfrm rot="21281184">
            <a:off x="2439216" y="736151"/>
            <a:ext cx="3306859" cy="4674064"/>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93698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A2B6B-22A4-7C43-91A7-B1A2A3DF94C8}"/>
              </a:ext>
            </a:extLst>
          </p:cNvPr>
          <p:cNvSpPr>
            <a:spLocks noGrp="1"/>
          </p:cNvSpPr>
          <p:nvPr>
            <p:ph type="title"/>
          </p:nvPr>
        </p:nvSpPr>
        <p:spPr>
          <a:xfrm>
            <a:off x="457199" y="365126"/>
            <a:ext cx="7713121" cy="678483"/>
          </a:xfrm>
        </p:spPr>
        <p:txBody>
          <a:bodyPr/>
          <a:lstStyle/>
          <a:p>
            <a:r>
              <a:rPr lang="en-US" dirty="0"/>
              <a:t>Glossary</a:t>
            </a:r>
          </a:p>
        </p:txBody>
      </p:sp>
      <p:sp>
        <p:nvSpPr>
          <p:cNvPr id="3" name="Content Placeholder 2">
            <a:extLst>
              <a:ext uri="{FF2B5EF4-FFF2-40B4-BE49-F238E27FC236}">
                <a16:creationId xmlns:a16="http://schemas.microsoft.com/office/drawing/2014/main" id="{B5FA39B1-377D-6547-9742-D9418723D1E2}"/>
              </a:ext>
            </a:extLst>
          </p:cNvPr>
          <p:cNvSpPr>
            <a:spLocks noGrp="1"/>
          </p:cNvSpPr>
          <p:nvPr>
            <p:ph idx="1"/>
          </p:nvPr>
        </p:nvSpPr>
        <p:spPr>
          <a:xfrm>
            <a:off x="457200" y="1253331"/>
            <a:ext cx="7713121" cy="4351338"/>
          </a:xfrm>
        </p:spPr>
        <p:txBody>
          <a:bodyPr>
            <a:normAutofit/>
          </a:bodyPr>
          <a:lstStyle/>
          <a:p>
            <a:pPr>
              <a:spcAft>
                <a:spcPts val="1000"/>
              </a:spcAft>
            </a:pPr>
            <a:r>
              <a:rPr lang="en-US" b="1" dirty="0"/>
              <a:t>Body Confidence: </a:t>
            </a:r>
            <a:r>
              <a:rPr lang="en-US" dirty="0"/>
              <a:t>how a person feels about the way they look. </a:t>
            </a:r>
          </a:p>
          <a:p>
            <a:pPr>
              <a:spcAft>
                <a:spcPts val="1000"/>
              </a:spcAft>
            </a:pPr>
            <a:r>
              <a:rPr lang="en-US" b="1" dirty="0"/>
              <a:t>Body Talk:</a:t>
            </a:r>
            <a:r>
              <a:rPr lang="en-US" dirty="0"/>
              <a:t> talking about how you look; talking about weight or size. </a:t>
            </a:r>
          </a:p>
          <a:p>
            <a:pPr>
              <a:spcAft>
                <a:spcPts val="1000"/>
              </a:spcAft>
            </a:pPr>
            <a:r>
              <a:rPr lang="en-US" b="1" dirty="0"/>
              <a:t>Positive Thoughts: </a:t>
            </a:r>
            <a:r>
              <a:rPr lang="en-US" dirty="0"/>
              <a:t>Positive things you can think or say to yourself.</a:t>
            </a:r>
          </a:p>
        </p:txBody>
      </p:sp>
      <p:pic>
        <p:nvPicPr>
          <p:cNvPr id="4" name="Picture 3">
            <a:extLst>
              <a:ext uri="{FF2B5EF4-FFF2-40B4-BE49-F238E27FC236}">
                <a16:creationId xmlns:a16="http://schemas.microsoft.com/office/drawing/2014/main" id="{575E0439-BAFD-5C42-8D37-EE69B628A024}"/>
              </a:ext>
            </a:extLst>
          </p:cNvPr>
          <p:cNvPicPr>
            <a:picLocks noChangeAspect="1"/>
          </p:cNvPicPr>
          <p:nvPr/>
        </p:nvPicPr>
        <p:blipFill>
          <a:blip r:embed="rId3"/>
          <a:stretch>
            <a:fillRect/>
          </a:stretch>
        </p:blipFill>
        <p:spPr>
          <a:xfrm rot="2152738">
            <a:off x="8407399" y="2705100"/>
            <a:ext cx="1473200" cy="1447800"/>
          </a:xfrm>
          <a:prstGeom prst="rect">
            <a:avLst/>
          </a:prstGeom>
        </p:spPr>
      </p:pic>
      <p:sp>
        <p:nvSpPr>
          <p:cNvPr id="7" name="Triangle 6">
            <a:extLst>
              <a:ext uri="{FF2B5EF4-FFF2-40B4-BE49-F238E27FC236}">
                <a16:creationId xmlns:a16="http://schemas.microsoft.com/office/drawing/2014/main" id="{22FCDC27-8B88-2F4B-8908-4E8A1D17CA61}"/>
              </a:ext>
            </a:extLst>
          </p:cNvPr>
          <p:cNvSpPr/>
          <p:nvPr/>
        </p:nvSpPr>
        <p:spPr>
          <a:xfrm rot="17726154">
            <a:off x="7697000" y="3522742"/>
            <a:ext cx="1779199" cy="1272746"/>
          </a:xfrm>
          <a:prstGeom prst="triangle">
            <a:avLst>
              <a:gd name="adj" fmla="val 3787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0559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6113F91-C53E-224B-9190-F2DA12824E4C}"/>
              </a:ext>
            </a:extLst>
          </p:cNvPr>
          <p:cNvSpPr/>
          <p:nvPr/>
        </p:nvSpPr>
        <p:spPr>
          <a:xfrm rot="19401884">
            <a:off x="7954021" y="3354328"/>
            <a:ext cx="1465554" cy="17807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4BD00"/>
              </a:solidFill>
            </a:endParaRPr>
          </a:p>
        </p:txBody>
      </p:sp>
      <p:sp>
        <p:nvSpPr>
          <p:cNvPr id="4" name="Title 3">
            <a:extLst>
              <a:ext uri="{FF2B5EF4-FFF2-40B4-BE49-F238E27FC236}">
                <a16:creationId xmlns:a16="http://schemas.microsoft.com/office/drawing/2014/main" id="{7E3F1356-8AF8-D645-81F6-65FE0563F0C0}"/>
              </a:ext>
            </a:extLst>
          </p:cNvPr>
          <p:cNvSpPr>
            <a:spLocks noGrp="1"/>
          </p:cNvSpPr>
          <p:nvPr>
            <p:ph type="ctrTitle"/>
          </p:nvPr>
        </p:nvSpPr>
        <p:spPr>
          <a:xfrm>
            <a:off x="457201" y="1110315"/>
            <a:ext cx="6580908" cy="4503185"/>
          </a:xfrm>
        </p:spPr>
        <p:txBody>
          <a:bodyPr/>
          <a:lstStyle/>
          <a:p>
            <a:r>
              <a:rPr lang="en-US" dirty="0"/>
              <a:t>We are going to talk about our bodies. </a:t>
            </a:r>
            <a:br>
              <a:rPr lang="en-US" dirty="0"/>
            </a:br>
            <a:br>
              <a:rPr lang="en-US" dirty="0"/>
            </a:br>
            <a:r>
              <a:rPr lang="en-US" dirty="0"/>
              <a:t>How do we create a </a:t>
            </a:r>
            <a:r>
              <a:rPr lang="en-US" b="1" dirty="0">
                <a:solidFill>
                  <a:schemeClr val="accent2"/>
                </a:solidFill>
              </a:rPr>
              <a:t>safe</a:t>
            </a:r>
            <a:r>
              <a:rPr lang="en-US" dirty="0"/>
              <a:t>, </a:t>
            </a:r>
            <a:r>
              <a:rPr lang="en-US" b="1" dirty="0">
                <a:solidFill>
                  <a:srgbClr val="84BD00"/>
                </a:solidFill>
              </a:rPr>
              <a:t>respectful</a:t>
            </a:r>
            <a:r>
              <a:rPr lang="en-US" dirty="0"/>
              <a:t>, </a:t>
            </a:r>
            <a:br>
              <a:rPr lang="en-US" dirty="0"/>
            </a:br>
            <a:r>
              <a:rPr lang="en-US" dirty="0"/>
              <a:t>and </a:t>
            </a:r>
            <a:r>
              <a:rPr lang="en-US" b="1" dirty="0">
                <a:solidFill>
                  <a:schemeClr val="accent5"/>
                </a:solidFill>
              </a:rPr>
              <a:t>kind</a:t>
            </a:r>
            <a:r>
              <a:rPr lang="en-US" dirty="0"/>
              <a:t> space?</a:t>
            </a:r>
          </a:p>
        </p:txBody>
      </p:sp>
      <p:sp>
        <p:nvSpPr>
          <p:cNvPr id="6" name="Subtitle 5">
            <a:extLst>
              <a:ext uri="{FF2B5EF4-FFF2-40B4-BE49-F238E27FC236}">
                <a16:creationId xmlns:a16="http://schemas.microsoft.com/office/drawing/2014/main" id="{47CA0942-78B2-6D4C-BC4F-A11D200C15D2}"/>
              </a:ext>
            </a:extLst>
          </p:cNvPr>
          <p:cNvSpPr>
            <a:spLocks noGrp="1"/>
          </p:cNvSpPr>
          <p:nvPr>
            <p:ph type="subTitle" idx="1"/>
          </p:nvPr>
        </p:nvSpPr>
        <p:spPr/>
        <p:txBody>
          <a:bodyPr/>
          <a:lstStyle/>
          <a:p>
            <a:r>
              <a:rPr lang="en-US" dirty="0"/>
              <a:t>Today…</a:t>
            </a:r>
          </a:p>
        </p:txBody>
      </p:sp>
      <p:pic>
        <p:nvPicPr>
          <p:cNvPr id="21" name="Picture 20">
            <a:extLst>
              <a:ext uri="{FF2B5EF4-FFF2-40B4-BE49-F238E27FC236}">
                <a16:creationId xmlns:a16="http://schemas.microsoft.com/office/drawing/2014/main" id="{435ADE35-F4D2-3A47-9B32-E57129E3978F}"/>
              </a:ext>
            </a:extLst>
          </p:cNvPr>
          <p:cNvPicPr>
            <a:picLocks noChangeAspect="1"/>
          </p:cNvPicPr>
          <p:nvPr/>
        </p:nvPicPr>
        <p:blipFill>
          <a:blip r:embed="rId3"/>
          <a:srcRect/>
          <a:stretch/>
        </p:blipFill>
        <p:spPr>
          <a:xfrm>
            <a:off x="6247876" y="3174577"/>
            <a:ext cx="2438923" cy="2438923"/>
          </a:xfrm>
          <a:prstGeom prst="rect">
            <a:avLst/>
          </a:prstGeom>
        </p:spPr>
      </p:pic>
      <p:sp>
        <p:nvSpPr>
          <p:cNvPr id="8" name="TextBox 7">
            <a:extLst>
              <a:ext uri="{FF2B5EF4-FFF2-40B4-BE49-F238E27FC236}">
                <a16:creationId xmlns:a16="http://schemas.microsoft.com/office/drawing/2014/main" id="{2C86AC42-DF14-3347-B8E8-5246AC918575}"/>
              </a:ext>
            </a:extLst>
          </p:cNvPr>
          <p:cNvSpPr txBox="1"/>
          <p:nvPr/>
        </p:nvSpPr>
        <p:spPr>
          <a:xfrm>
            <a:off x="6707062" y="393020"/>
            <a:ext cx="1125911" cy="400110"/>
          </a:xfrm>
          <a:prstGeom prst="rect">
            <a:avLst/>
          </a:prstGeom>
          <a:solidFill>
            <a:schemeClr val="accent4">
              <a:lumMod val="60000"/>
              <a:lumOff val="40000"/>
            </a:schemeClr>
          </a:solidFill>
          <a:ln>
            <a:noFill/>
          </a:ln>
        </p:spPr>
        <p:txBody>
          <a:bodyPr wrap="square" lIns="91440" tIns="91440" rIns="91440" bIns="91440" rtlCol="0">
            <a:spAutoFit/>
          </a:bodyPr>
          <a:lstStyle/>
          <a:p>
            <a:pPr algn="ctr"/>
            <a:r>
              <a:rPr lang="en-US" sz="1400" b="1" i="0" dirty="0">
                <a:solidFill>
                  <a:schemeClr val="accent2"/>
                </a:solidFill>
                <a:latin typeface="Arial" panose="020B0604020202020204" pitchFamily="34" charset="0"/>
                <a:cs typeface="Arial" panose="020B0604020202020204" pitchFamily="34" charset="0"/>
              </a:rPr>
              <a:t>Session 1</a:t>
            </a:r>
          </a:p>
        </p:txBody>
      </p:sp>
    </p:spTree>
    <p:extLst>
      <p:ext uri="{BB962C8B-B14F-4D97-AF65-F5344CB8AC3E}">
        <p14:creationId xmlns:p14="http://schemas.microsoft.com/office/powerpoint/2010/main" val="1894482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B1926-28F1-3848-967A-1DF03EE0A021}"/>
              </a:ext>
            </a:extLst>
          </p:cNvPr>
          <p:cNvSpPr>
            <a:spLocks noGrp="1"/>
          </p:cNvSpPr>
          <p:nvPr>
            <p:ph type="title"/>
          </p:nvPr>
        </p:nvSpPr>
        <p:spPr/>
        <p:txBody>
          <a:bodyPr/>
          <a:lstStyle/>
          <a:p>
            <a:r>
              <a:rPr lang="en-US" dirty="0"/>
              <a:t>Body Confidence</a:t>
            </a:r>
          </a:p>
        </p:txBody>
      </p:sp>
      <p:grpSp>
        <p:nvGrpSpPr>
          <p:cNvPr id="7" name="Group 6">
            <a:extLst>
              <a:ext uri="{FF2B5EF4-FFF2-40B4-BE49-F238E27FC236}">
                <a16:creationId xmlns:a16="http://schemas.microsoft.com/office/drawing/2014/main" id="{428FA796-F59B-7049-84E4-F9E4520471DC}"/>
              </a:ext>
            </a:extLst>
          </p:cNvPr>
          <p:cNvGrpSpPr/>
          <p:nvPr/>
        </p:nvGrpSpPr>
        <p:grpSpPr>
          <a:xfrm rot="5400000">
            <a:off x="8020485" y="4745757"/>
            <a:ext cx="875290" cy="666752"/>
            <a:chOff x="8040435" y="5043233"/>
            <a:chExt cx="875290" cy="666752"/>
          </a:xfrm>
        </p:grpSpPr>
        <p:sp>
          <p:nvSpPr>
            <p:cNvPr id="8" name="Rectangle 7">
              <a:extLst>
                <a:ext uri="{FF2B5EF4-FFF2-40B4-BE49-F238E27FC236}">
                  <a16:creationId xmlns:a16="http://schemas.microsoft.com/office/drawing/2014/main" id="{9D4441E6-AC3C-E74C-A0BE-FC941D25E7DD}"/>
                </a:ext>
              </a:extLst>
            </p:cNvPr>
            <p:cNvSpPr/>
            <p:nvPr/>
          </p:nvSpPr>
          <p:spPr>
            <a:xfrm rot="20242049">
              <a:off x="8040435" y="5043233"/>
              <a:ext cx="645459" cy="1338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6EE7680F-059D-8745-B953-CB4F3FEB8322}"/>
                </a:ext>
              </a:extLst>
            </p:cNvPr>
            <p:cNvSpPr/>
            <p:nvPr/>
          </p:nvSpPr>
          <p:spPr>
            <a:xfrm rot="17263142">
              <a:off x="8526057" y="5320317"/>
              <a:ext cx="645459" cy="1338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 name="Picture 9">
            <a:extLst>
              <a:ext uri="{FF2B5EF4-FFF2-40B4-BE49-F238E27FC236}">
                <a16:creationId xmlns:a16="http://schemas.microsoft.com/office/drawing/2014/main" id="{65331BFE-A308-A846-A150-D80377B7E7E6}"/>
              </a:ext>
            </a:extLst>
          </p:cNvPr>
          <p:cNvPicPr>
            <a:picLocks noChangeAspect="1"/>
          </p:cNvPicPr>
          <p:nvPr/>
        </p:nvPicPr>
        <p:blipFill rotWithShape="1">
          <a:blip r:embed="rId3"/>
          <a:srcRect l="41599" r="39422" b="68965"/>
          <a:stretch/>
        </p:blipFill>
        <p:spPr>
          <a:xfrm rot="16200000">
            <a:off x="7455278" y="2619706"/>
            <a:ext cx="2463044" cy="1124091"/>
          </a:xfrm>
          <a:prstGeom prst="rect">
            <a:avLst/>
          </a:prstGeom>
        </p:spPr>
      </p:pic>
      <p:sp>
        <p:nvSpPr>
          <p:cNvPr id="13" name="Content Placeholder 5">
            <a:extLst>
              <a:ext uri="{FF2B5EF4-FFF2-40B4-BE49-F238E27FC236}">
                <a16:creationId xmlns:a16="http://schemas.microsoft.com/office/drawing/2014/main" id="{2A7E5486-2FF4-D447-92ED-21B6098E79A0}"/>
              </a:ext>
            </a:extLst>
          </p:cNvPr>
          <p:cNvSpPr txBox="1">
            <a:spLocks/>
          </p:cNvSpPr>
          <p:nvPr/>
        </p:nvSpPr>
        <p:spPr>
          <a:xfrm>
            <a:off x="457201" y="1253331"/>
            <a:ext cx="4325526"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2C5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2C5C"/>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2C5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2C5C"/>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002C5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3200" b="1" dirty="0"/>
              <a:t>Body Confidence: </a:t>
            </a:r>
            <a:r>
              <a:rPr lang="en-US" sz="3200" dirty="0"/>
              <a:t>how a person feels about the way </a:t>
            </a:r>
            <a:br>
              <a:rPr lang="en-US" sz="3200" dirty="0"/>
            </a:br>
            <a:r>
              <a:rPr lang="en-US" sz="3200" dirty="0"/>
              <a:t>they look.</a:t>
            </a:r>
          </a:p>
          <a:p>
            <a:pPr>
              <a:lnSpc>
                <a:spcPct val="100000"/>
              </a:lnSpc>
            </a:pPr>
            <a:endParaRPr lang="en-US" sz="3200" dirty="0"/>
          </a:p>
        </p:txBody>
      </p:sp>
      <p:pic>
        <p:nvPicPr>
          <p:cNvPr id="14" name="Picture 13">
            <a:extLst>
              <a:ext uri="{FF2B5EF4-FFF2-40B4-BE49-F238E27FC236}">
                <a16:creationId xmlns:a16="http://schemas.microsoft.com/office/drawing/2014/main" id="{0296D637-D20E-034F-805F-82606397C81A}"/>
              </a:ext>
            </a:extLst>
          </p:cNvPr>
          <p:cNvPicPr>
            <a:picLocks noChangeAspect="1"/>
          </p:cNvPicPr>
          <p:nvPr/>
        </p:nvPicPr>
        <p:blipFill>
          <a:blip r:embed="rId4"/>
          <a:srcRect/>
          <a:stretch/>
        </p:blipFill>
        <p:spPr>
          <a:xfrm>
            <a:off x="4604996" y="217497"/>
            <a:ext cx="2397981" cy="5686957"/>
          </a:xfrm>
          <a:prstGeom prst="rect">
            <a:avLst/>
          </a:prstGeom>
        </p:spPr>
      </p:pic>
      <p:sp>
        <p:nvSpPr>
          <p:cNvPr id="12" name="TextBox 11">
            <a:extLst>
              <a:ext uri="{FF2B5EF4-FFF2-40B4-BE49-F238E27FC236}">
                <a16:creationId xmlns:a16="http://schemas.microsoft.com/office/drawing/2014/main" id="{DD9CC00B-E66C-2344-975F-7B8D84E26DF3}"/>
              </a:ext>
            </a:extLst>
          </p:cNvPr>
          <p:cNvSpPr txBox="1"/>
          <p:nvPr/>
        </p:nvSpPr>
        <p:spPr>
          <a:xfrm>
            <a:off x="6707062" y="393020"/>
            <a:ext cx="1125911" cy="400110"/>
          </a:xfrm>
          <a:prstGeom prst="rect">
            <a:avLst/>
          </a:prstGeom>
          <a:solidFill>
            <a:schemeClr val="accent4">
              <a:lumMod val="60000"/>
              <a:lumOff val="40000"/>
            </a:schemeClr>
          </a:solidFill>
          <a:ln>
            <a:noFill/>
          </a:ln>
        </p:spPr>
        <p:txBody>
          <a:bodyPr wrap="square" lIns="91440" tIns="91440" rIns="91440" bIns="91440" rtlCol="0">
            <a:spAutoFit/>
          </a:bodyPr>
          <a:lstStyle/>
          <a:p>
            <a:pPr algn="ctr"/>
            <a:r>
              <a:rPr lang="en-US" sz="1400" b="1" i="0" dirty="0">
                <a:solidFill>
                  <a:schemeClr val="accent2"/>
                </a:solidFill>
                <a:latin typeface="Arial" panose="020B0604020202020204" pitchFamily="34" charset="0"/>
                <a:cs typeface="Arial" panose="020B0604020202020204" pitchFamily="34" charset="0"/>
              </a:rPr>
              <a:t>Session 1</a:t>
            </a:r>
          </a:p>
        </p:txBody>
      </p:sp>
    </p:spTree>
    <p:extLst>
      <p:ext uri="{BB962C8B-B14F-4D97-AF65-F5344CB8AC3E}">
        <p14:creationId xmlns:p14="http://schemas.microsoft.com/office/powerpoint/2010/main" val="1103532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757F8-1997-1A4E-9A31-EEFDB4D46FE6}"/>
              </a:ext>
            </a:extLst>
          </p:cNvPr>
          <p:cNvSpPr>
            <a:spLocks noGrp="1"/>
          </p:cNvSpPr>
          <p:nvPr>
            <p:ph type="title"/>
          </p:nvPr>
        </p:nvSpPr>
        <p:spPr/>
        <p:txBody>
          <a:bodyPr/>
          <a:lstStyle/>
          <a:p>
            <a:r>
              <a:rPr lang="en-US" dirty="0"/>
              <a:t>Comparisons</a:t>
            </a:r>
          </a:p>
        </p:txBody>
      </p:sp>
      <p:pic>
        <p:nvPicPr>
          <p:cNvPr id="3" name="Online Media 2" descr="Dove &amp; Steven Universe | Competing and Comparing Looks Episode 2">
            <a:hlinkClick r:id="" action="ppaction://media"/>
            <a:extLst>
              <a:ext uri="{FF2B5EF4-FFF2-40B4-BE49-F238E27FC236}">
                <a16:creationId xmlns:a16="http://schemas.microsoft.com/office/drawing/2014/main" id="{83876E84-A7CD-D042-85B9-EDF5276EDE59}"/>
              </a:ext>
            </a:extLst>
          </p:cNvPr>
          <p:cNvPicPr>
            <a:picLocks noRot="1" noChangeAspect="1"/>
          </p:cNvPicPr>
          <p:nvPr>
            <a:videoFile r:link="rId1"/>
          </p:nvPr>
        </p:nvPicPr>
        <p:blipFill>
          <a:blip r:embed="rId4"/>
          <a:stretch>
            <a:fillRect/>
          </a:stretch>
        </p:blipFill>
        <p:spPr>
          <a:xfrm>
            <a:off x="543080" y="1146212"/>
            <a:ext cx="8057797" cy="4552656"/>
          </a:xfrm>
          <a:prstGeom prst="rect">
            <a:avLst/>
          </a:prstGeom>
        </p:spPr>
      </p:pic>
      <p:sp>
        <p:nvSpPr>
          <p:cNvPr id="9" name="TextBox 8">
            <a:extLst>
              <a:ext uri="{FF2B5EF4-FFF2-40B4-BE49-F238E27FC236}">
                <a16:creationId xmlns:a16="http://schemas.microsoft.com/office/drawing/2014/main" id="{DDF3E5D2-A1EC-404C-A3A2-953ECEEF187B}"/>
              </a:ext>
            </a:extLst>
          </p:cNvPr>
          <p:cNvSpPr txBox="1"/>
          <p:nvPr/>
        </p:nvSpPr>
        <p:spPr>
          <a:xfrm>
            <a:off x="14118855" y="3207059"/>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FEEB0883-132E-C74E-83A1-4B9D1F250583}"/>
              </a:ext>
            </a:extLst>
          </p:cNvPr>
          <p:cNvSpPr txBox="1"/>
          <p:nvPr/>
        </p:nvSpPr>
        <p:spPr>
          <a:xfrm>
            <a:off x="6707062" y="393020"/>
            <a:ext cx="1125911" cy="400110"/>
          </a:xfrm>
          <a:prstGeom prst="rect">
            <a:avLst/>
          </a:prstGeom>
          <a:solidFill>
            <a:schemeClr val="accent4">
              <a:lumMod val="60000"/>
              <a:lumOff val="40000"/>
            </a:schemeClr>
          </a:solidFill>
          <a:ln>
            <a:noFill/>
          </a:ln>
        </p:spPr>
        <p:txBody>
          <a:bodyPr wrap="square" lIns="91440" tIns="91440" rIns="91440" bIns="91440" rtlCol="0">
            <a:spAutoFit/>
          </a:bodyPr>
          <a:lstStyle/>
          <a:p>
            <a:pPr algn="ctr"/>
            <a:r>
              <a:rPr lang="en-US" sz="1400" b="1" i="0" dirty="0">
                <a:solidFill>
                  <a:schemeClr val="accent2"/>
                </a:solidFill>
                <a:latin typeface="Arial" panose="020B0604020202020204" pitchFamily="34" charset="0"/>
                <a:cs typeface="Arial" panose="020B0604020202020204" pitchFamily="34" charset="0"/>
              </a:rPr>
              <a:t>Session 1</a:t>
            </a:r>
          </a:p>
        </p:txBody>
      </p:sp>
    </p:spTree>
    <p:extLst>
      <p:ext uri="{BB962C8B-B14F-4D97-AF65-F5344CB8AC3E}">
        <p14:creationId xmlns:p14="http://schemas.microsoft.com/office/powerpoint/2010/main" val="291350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A1967-E08F-7B44-8292-02B19EC8766C}"/>
              </a:ext>
            </a:extLst>
          </p:cNvPr>
          <p:cNvSpPr>
            <a:spLocks noGrp="1"/>
          </p:cNvSpPr>
          <p:nvPr>
            <p:ph type="title"/>
          </p:nvPr>
        </p:nvSpPr>
        <p:spPr/>
        <p:txBody>
          <a:bodyPr/>
          <a:lstStyle/>
          <a:p>
            <a:r>
              <a:rPr lang="en-US" dirty="0"/>
              <a:t>Agree or Disagree</a:t>
            </a:r>
          </a:p>
        </p:txBody>
      </p:sp>
      <p:sp>
        <p:nvSpPr>
          <p:cNvPr id="6" name="Content Placeholder 5">
            <a:extLst>
              <a:ext uri="{FF2B5EF4-FFF2-40B4-BE49-F238E27FC236}">
                <a16:creationId xmlns:a16="http://schemas.microsoft.com/office/drawing/2014/main" id="{61A3FEF8-0049-2849-B87F-49A065741894}"/>
              </a:ext>
            </a:extLst>
          </p:cNvPr>
          <p:cNvSpPr>
            <a:spLocks noGrp="1"/>
          </p:cNvSpPr>
          <p:nvPr>
            <p:ph idx="1"/>
          </p:nvPr>
        </p:nvSpPr>
        <p:spPr>
          <a:xfrm>
            <a:off x="457199" y="1120132"/>
            <a:ext cx="8170433" cy="4224443"/>
          </a:xfrm>
        </p:spPr>
        <p:txBody>
          <a:bodyPr>
            <a:noAutofit/>
          </a:bodyPr>
          <a:lstStyle/>
          <a:p>
            <a:pPr marL="457200" indent="-457200">
              <a:buFont typeface="+mj-lt"/>
              <a:buAutoNum type="arabicPeriod"/>
            </a:pPr>
            <a:r>
              <a:rPr lang="en-US" dirty="0"/>
              <a:t>Smoky Quartz was upset after she compared </a:t>
            </a:r>
            <a:br>
              <a:rPr lang="en-US" dirty="0"/>
            </a:br>
            <a:r>
              <a:rPr lang="en-US" dirty="0"/>
              <a:t>herself to Sardonyx.</a:t>
            </a:r>
          </a:p>
          <a:p>
            <a:pPr marL="457200" indent="-457200">
              <a:buFont typeface="+mj-lt"/>
              <a:buAutoNum type="arabicPeriod"/>
            </a:pPr>
            <a:r>
              <a:rPr lang="en-US" dirty="0"/>
              <a:t>I can relate to how Smoky Quartz felt in the video.</a:t>
            </a:r>
          </a:p>
          <a:p>
            <a:pPr marL="457200" indent="-457200">
              <a:buFont typeface="+mj-lt"/>
              <a:buAutoNum type="arabicPeriod"/>
            </a:pPr>
            <a:r>
              <a:rPr lang="en-US" dirty="0"/>
              <a:t>I compare myself to others.</a:t>
            </a:r>
          </a:p>
          <a:p>
            <a:pPr marL="457200" indent="-457200">
              <a:buFont typeface="+mj-lt"/>
              <a:buAutoNum type="arabicPeriod"/>
            </a:pPr>
            <a:r>
              <a:rPr lang="en-US" dirty="0"/>
              <a:t>Comparing myself to others is bad for me</a:t>
            </a:r>
            <a:r>
              <a:rPr lang="en" dirty="0"/>
              <a:t>.</a:t>
            </a:r>
          </a:p>
          <a:p>
            <a:pPr marL="457200" indent="-457200">
              <a:buFont typeface="+mj-lt"/>
              <a:buAutoNum type="arabicPeriod"/>
            </a:pPr>
            <a:r>
              <a:rPr lang="en-US" dirty="0"/>
              <a:t>I can think of some </a:t>
            </a:r>
            <a:r>
              <a:rPr lang="en-US" b="1" dirty="0">
                <a:solidFill>
                  <a:schemeClr val="accent2"/>
                </a:solidFill>
              </a:rPr>
              <a:t>things I love about my body.</a:t>
            </a:r>
          </a:p>
          <a:p>
            <a:pPr marL="457200" indent="-457200">
              <a:buFont typeface="+mj-lt"/>
              <a:buAutoNum type="arabicPeriod" startAt="6"/>
            </a:pPr>
            <a:r>
              <a:rPr lang="en-US" dirty="0"/>
              <a:t>I can </a:t>
            </a:r>
            <a:r>
              <a:rPr lang="en-US" b="1" dirty="0">
                <a:solidFill>
                  <a:srgbClr val="E77A22"/>
                </a:solidFill>
              </a:rPr>
              <a:t>help my friends</a:t>
            </a:r>
            <a:r>
              <a:rPr lang="en-US" dirty="0"/>
              <a:t> to like themselves more.</a:t>
            </a:r>
          </a:p>
          <a:p>
            <a:pPr marL="457200" indent="-457200">
              <a:buFont typeface="+mj-lt"/>
              <a:buAutoNum type="arabicPeriod" startAt="6"/>
            </a:pPr>
            <a:r>
              <a:rPr lang="en-US" dirty="0"/>
              <a:t> </a:t>
            </a:r>
            <a:r>
              <a:rPr lang="en-US" b="1" dirty="0">
                <a:solidFill>
                  <a:schemeClr val="accent2"/>
                </a:solidFill>
              </a:rPr>
              <a:t>All bodies are great bodies.</a:t>
            </a:r>
            <a:endParaRPr lang="en-US" dirty="0"/>
          </a:p>
        </p:txBody>
      </p:sp>
      <p:sp>
        <p:nvSpPr>
          <p:cNvPr id="4" name="Rectangle 3">
            <a:extLst>
              <a:ext uri="{FF2B5EF4-FFF2-40B4-BE49-F238E27FC236}">
                <a16:creationId xmlns:a16="http://schemas.microsoft.com/office/drawing/2014/main" id="{1D01770A-2DB5-CC41-8A6E-F6DF9451D0EF}"/>
              </a:ext>
            </a:extLst>
          </p:cNvPr>
          <p:cNvSpPr/>
          <p:nvPr/>
        </p:nvSpPr>
        <p:spPr>
          <a:xfrm rot="638559" flipH="1" flipV="1">
            <a:off x="8248445" y="3914719"/>
            <a:ext cx="1465554" cy="103734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pic>
        <p:nvPicPr>
          <p:cNvPr id="5" name="Picture 4">
            <a:extLst>
              <a:ext uri="{FF2B5EF4-FFF2-40B4-BE49-F238E27FC236}">
                <a16:creationId xmlns:a16="http://schemas.microsoft.com/office/drawing/2014/main" id="{3AC9C347-C918-5548-A7AB-11296E299376}"/>
              </a:ext>
            </a:extLst>
          </p:cNvPr>
          <p:cNvPicPr>
            <a:picLocks noChangeAspect="1"/>
          </p:cNvPicPr>
          <p:nvPr/>
        </p:nvPicPr>
        <p:blipFill>
          <a:blip r:embed="rId3"/>
          <a:stretch>
            <a:fillRect/>
          </a:stretch>
        </p:blipFill>
        <p:spPr>
          <a:xfrm rot="21060693" flipH="1" flipV="1">
            <a:off x="7068039" y="4616245"/>
            <a:ext cx="2397990" cy="728330"/>
          </a:xfrm>
          <a:prstGeom prst="rect">
            <a:avLst/>
          </a:prstGeom>
        </p:spPr>
      </p:pic>
      <p:sp>
        <p:nvSpPr>
          <p:cNvPr id="8" name="TextBox 7">
            <a:extLst>
              <a:ext uri="{FF2B5EF4-FFF2-40B4-BE49-F238E27FC236}">
                <a16:creationId xmlns:a16="http://schemas.microsoft.com/office/drawing/2014/main" id="{8ED0316F-8BE1-7445-9724-58327C0D2CCE}"/>
              </a:ext>
            </a:extLst>
          </p:cNvPr>
          <p:cNvSpPr txBox="1"/>
          <p:nvPr/>
        </p:nvSpPr>
        <p:spPr>
          <a:xfrm>
            <a:off x="6707062" y="393020"/>
            <a:ext cx="1125911" cy="400110"/>
          </a:xfrm>
          <a:prstGeom prst="rect">
            <a:avLst/>
          </a:prstGeom>
          <a:solidFill>
            <a:schemeClr val="accent4">
              <a:lumMod val="60000"/>
              <a:lumOff val="40000"/>
            </a:schemeClr>
          </a:solidFill>
          <a:ln>
            <a:noFill/>
          </a:ln>
        </p:spPr>
        <p:txBody>
          <a:bodyPr wrap="square" lIns="91440" tIns="91440" rIns="91440" bIns="91440" rtlCol="0">
            <a:spAutoFit/>
          </a:bodyPr>
          <a:lstStyle/>
          <a:p>
            <a:pPr algn="ctr"/>
            <a:r>
              <a:rPr lang="en-US" sz="1400" b="1" i="0" dirty="0">
                <a:solidFill>
                  <a:schemeClr val="accent2"/>
                </a:solidFill>
                <a:latin typeface="Arial" panose="020B0604020202020204" pitchFamily="34" charset="0"/>
                <a:cs typeface="Arial" panose="020B0604020202020204" pitchFamily="34" charset="0"/>
              </a:rPr>
              <a:t>Session 1</a:t>
            </a:r>
          </a:p>
        </p:txBody>
      </p:sp>
    </p:spTree>
    <p:extLst>
      <p:ext uri="{BB962C8B-B14F-4D97-AF65-F5344CB8AC3E}">
        <p14:creationId xmlns:p14="http://schemas.microsoft.com/office/powerpoint/2010/main" val="248253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riangle 8">
            <a:extLst>
              <a:ext uri="{FF2B5EF4-FFF2-40B4-BE49-F238E27FC236}">
                <a16:creationId xmlns:a16="http://schemas.microsoft.com/office/drawing/2014/main" id="{A36037B2-EADD-204F-BE15-48F3F635E981}"/>
              </a:ext>
            </a:extLst>
          </p:cNvPr>
          <p:cNvSpPr/>
          <p:nvPr/>
        </p:nvSpPr>
        <p:spPr>
          <a:xfrm rot="20426997">
            <a:off x="7580334" y="2349133"/>
            <a:ext cx="1779199" cy="1272746"/>
          </a:xfrm>
          <a:prstGeom prst="triangle">
            <a:avLst>
              <a:gd name="adj" fmla="val 3787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1CE2B56-081E-9E42-AE18-E34D4FBE630C}"/>
              </a:ext>
            </a:extLst>
          </p:cNvPr>
          <p:cNvSpPr>
            <a:spLocks noGrp="1"/>
          </p:cNvSpPr>
          <p:nvPr>
            <p:ph type="title"/>
          </p:nvPr>
        </p:nvSpPr>
        <p:spPr/>
        <p:txBody>
          <a:bodyPr/>
          <a:lstStyle/>
          <a:p>
            <a:r>
              <a:rPr lang="en-US" dirty="0"/>
              <a:t>Why Do We Compare?</a:t>
            </a:r>
          </a:p>
        </p:txBody>
      </p:sp>
      <p:sp>
        <p:nvSpPr>
          <p:cNvPr id="5" name="Content Placeholder 4">
            <a:extLst>
              <a:ext uri="{FF2B5EF4-FFF2-40B4-BE49-F238E27FC236}">
                <a16:creationId xmlns:a16="http://schemas.microsoft.com/office/drawing/2014/main" id="{A758F011-BE5C-E249-910B-3E4A56B7CEAE}"/>
              </a:ext>
            </a:extLst>
          </p:cNvPr>
          <p:cNvSpPr>
            <a:spLocks noGrp="1"/>
          </p:cNvSpPr>
          <p:nvPr>
            <p:ph idx="1"/>
          </p:nvPr>
        </p:nvSpPr>
        <p:spPr>
          <a:xfrm>
            <a:off x="457200" y="1135347"/>
            <a:ext cx="6911788" cy="4351338"/>
          </a:xfrm>
        </p:spPr>
        <p:txBody>
          <a:bodyPr vert="horz" lIns="91440" tIns="45720" rIns="91440" bIns="45720" rtlCol="0" anchor="t">
            <a:normAutofit/>
          </a:bodyPr>
          <a:lstStyle/>
          <a:p>
            <a:r>
              <a:rPr lang="en-US" sz="2800" dirty="0"/>
              <a:t>Our society tells us there is the ideal way to look at a certain moment in time. This is an ‘appearance ideal’.</a:t>
            </a:r>
          </a:p>
          <a:p>
            <a:pPr>
              <a:spcBef>
                <a:spcPts val="500"/>
              </a:spcBef>
            </a:pPr>
            <a:r>
              <a:rPr lang="en-US" sz="2800" b="1" dirty="0">
                <a:solidFill>
                  <a:schemeClr val="accent2"/>
                </a:solidFill>
              </a:rPr>
              <a:t>Remember: </a:t>
            </a:r>
            <a:endParaRPr lang="en-US" sz="2800" dirty="0"/>
          </a:p>
          <a:p>
            <a:pPr marL="685800">
              <a:spcBef>
                <a:spcPts val="500"/>
              </a:spcBef>
            </a:pPr>
            <a:r>
              <a:rPr lang="en-US" sz="2600" dirty="0">
                <a:solidFill>
                  <a:srgbClr val="E77A22"/>
                </a:solidFill>
              </a:rPr>
              <a:t>They are impossible to achieve. </a:t>
            </a:r>
          </a:p>
          <a:p>
            <a:pPr marL="685800">
              <a:spcBef>
                <a:spcPts val="500"/>
              </a:spcBef>
            </a:pPr>
            <a:r>
              <a:rPr lang="en-US" sz="2600" dirty="0">
                <a:solidFill>
                  <a:srgbClr val="E77A22"/>
                </a:solidFill>
              </a:rPr>
              <a:t>They are based on opinions.</a:t>
            </a:r>
          </a:p>
          <a:p>
            <a:pPr marL="685800">
              <a:spcBef>
                <a:spcPts val="500"/>
              </a:spcBef>
            </a:pPr>
            <a:r>
              <a:rPr lang="en-US" sz="2600" dirty="0">
                <a:solidFill>
                  <a:srgbClr val="E77A22"/>
                </a:solidFill>
              </a:rPr>
              <a:t>They are always changing.</a:t>
            </a:r>
          </a:p>
          <a:p>
            <a:pPr marL="685800">
              <a:spcBef>
                <a:spcPts val="500"/>
              </a:spcBef>
            </a:pPr>
            <a:r>
              <a:rPr lang="en-US" sz="2600" dirty="0">
                <a:solidFill>
                  <a:srgbClr val="E77A22"/>
                </a:solidFill>
              </a:rPr>
              <a:t>They are unrealistic. </a:t>
            </a:r>
          </a:p>
        </p:txBody>
      </p:sp>
      <p:pic>
        <p:nvPicPr>
          <p:cNvPr id="8" name="Picture 7">
            <a:extLst>
              <a:ext uri="{FF2B5EF4-FFF2-40B4-BE49-F238E27FC236}">
                <a16:creationId xmlns:a16="http://schemas.microsoft.com/office/drawing/2014/main" id="{C04482EA-96E4-DE4E-9905-AB8C2F92CE42}"/>
              </a:ext>
            </a:extLst>
          </p:cNvPr>
          <p:cNvPicPr>
            <a:picLocks noChangeAspect="1"/>
          </p:cNvPicPr>
          <p:nvPr/>
        </p:nvPicPr>
        <p:blipFill>
          <a:blip r:embed="rId3"/>
          <a:srcRect/>
          <a:stretch/>
        </p:blipFill>
        <p:spPr>
          <a:xfrm>
            <a:off x="6150543" y="3077244"/>
            <a:ext cx="2536256" cy="2536256"/>
          </a:xfrm>
          <a:prstGeom prst="rect">
            <a:avLst/>
          </a:prstGeom>
        </p:spPr>
      </p:pic>
      <p:pic>
        <p:nvPicPr>
          <p:cNvPr id="7" name="Picture 6">
            <a:extLst>
              <a:ext uri="{FF2B5EF4-FFF2-40B4-BE49-F238E27FC236}">
                <a16:creationId xmlns:a16="http://schemas.microsoft.com/office/drawing/2014/main" id="{8C9D910B-6463-1140-95B2-0478D9B31C0F}"/>
              </a:ext>
            </a:extLst>
          </p:cNvPr>
          <p:cNvPicPr>
            <a:picLocks noChangeAspect="1"/>
          </p:cNvPicPr>
          <p:nvPr/>
        </p:nvPicPr>
        <p:blipFill>
          <a:blip r:embed="rId4"/>
          <a:stretch>
            <a:fillRect/>
          </a:stretch>
        </p:blipFill>
        <p:spPr>
          <a:xfrm rot="1021274">
            <a:off x="8367399" y="1858789"/>
            <a:ext cx="1473200" cy="1447800"/>
          </a:xfrm>
          <a:prstGeom prst="rect">
            <a:avLst/>
          </a:prstGeom>
        </p:spPr>
      </p:pic>
      <p:sp>
        <p:nvSpPr>
          <p:cNvPr id="10" name="TextBox 9">
            <a:extLst>
              <a:ext uri="{FF2B5EF4-FFF2-40B4-BE49-F238E27FC236}">
                <a16:creationId xmlns:a16="http://schemas.microsoft.com/office/drawing/2014/main" id="{7F1CDB59-A681-C540-A3BF-C2715056B7C4}"/>
              </a:ext>
            </a:extLst>
          </p:cNvPr>
          <p:cNvSpPr txBox="1"/>
          <p:nvPr/>
        </p:nvSpPr>
        <p:spPr>
          <a:xfrm>
            <a:off x="6707062" y="393020"/>
            <a:ext cx="1125911" cy="400110"/>
          </a:xfrm>
          <a:prstGeom prst="rect">
            <a:avLst/>
          </a:prstGeom>
          <a:solidFill>
            <a:schemeClr val="accent6">
              <a:lumMod val="20000"/>
              <a:lumOff val="80000"/>
            </a:schemeClr>
          </a:solidFill>
          <a:ln>
            <a:noFill/>
          </a:ln>
        </p:spPr>
        <p:txBody>
          <a:bodyPr wrap="square" lIns="91440" tIns="91440" rIns="91440" bIns="91440" rtlCol="0">
            <a:spAutoFit/>
          </a:bodyPr>
          <a:lstStyle/>
          <a:p>
            <a:pPr algn="ctr"/>
            <a:r>
              <a:rPr lang="en-US" sz="1400" b="1" i="0" dirty="0">
                <a:solidFill>
                  <a:schemeClr val="accent1"/>
                </a:solidFill>
                <a:latin typeface="Arial" panose="020B0604020202020204" pitchFamily="34" charset="0"/>
                <a:cs typeface="Arial" panose="020B0604020202020204" pitchFamily="34" charset="0"/>
              </a:rPr>
              <a:t>Session 2</a:t>
            </a:r>
          </a:p>
        </p:txBody>
      </p:sp>
    </p:spTree>
    <p:extLst>
      <p:ext uri="{BB962C8B-B14F-4D97-AF65-F5344CB8AC3E}">
        <p14:creationId xmlns:p14="http://schemas.microsoft.com/office/powerpoint/2010/main" val="2606361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500"/>
                                        <p:tgtEl>
                                          <p:spTgt spid="5">
                                            <p:txEl>
                                              <p:pRg st="3" end="3"/>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Effect transition="in" filter="fade">
                                      <p:cBhvr>
                                        <p:cTn id="29"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descr="Dove &amp; Steven Universe | Body Talk Episode 4">
            <a:hlinkClick r:id="" action="ppaction://media"/>
            <a:extLst>
              <a:ext uri="{FF2B5EF4-FFF2-40B4-BE49-F238E27FC236}">
                <a16:creationId xmlns:a16="http://schemas.microsoft.com/office/drawing/2014/main" id="{3A8B5C7D-A46C-C94E-811A-E707158A1869}"/>
              </a:ext>
            </a:extLst>
          </p:cNvPr>
          <p:cNvPicPr>
            <a:picLocks noRot="1" noChangeAspect="1"/>
          </p:cNvPicPr>
          <p:nvPr>
            <a:videoFile r:link="rId1"/>
          </p:nvPr>
        </p:nvPicPr>
        <p:blipFill>
          <a:blip r:embed="rId4"/>
          <a:stretch>
            <a:fillRect/>
          </a:stretch>
        </p:blipFill>
        <p:spPr>
          <a:xfrm>
            <a:off x="457198" y="1162744"/>
            <a:ext cx="8057797" cy="4552655"/>
          </a:xfrm>
          <a:prstGeom prst="rect">
            <a:avLst/>
          </a:prstGeom>
        </p:spPr>
      </p:pic>
      <p:sp>
        <p:nvSpPr>
          <p:cNvPr id="2" name="Title 1">
            <a:extLst>
              <a:ext uri="{FF2B5EF4-FFF2-40B4-BE49-F238E27FC236}">
                <a16:creationId xmlns:a16="http://schemas.microsoft.com/office/drawing/2014/main" id="{62A046E2-AAD5-614E-870E-41CF791D70A9}"/>
              </a:ext>
            </a:extLst>
          </p:cNvPr>
          <p:cNvSpPr>
            <a:spLocks noGrp="1"/>
          </p:cNvSpPr>
          <p:nvPr>
            <p:ph type="title"/>
          </p:nvPr>
        </p:nvSpPr>
        <p:spPr/>
        <p:txBody>
          <a:bodyPr/>
          <a:lstStyle/>
          <a:p>
            <a:r>
              <a:rPr lang="en-US" dirty="0"/>
              <a:t>Body Talk</a:t>
            </a:r>
          </a:p>
        </p:txBody>
      </p:sp>
      <p:sp>
        <p:nvSpPr>
          <p:cNvPr id="5" name="TextBox 4">
            <a:extLst>
              <a:ext uri="{FF2B5EF4-FFF2-40B4-BE49-F238E27FC236}">
                <a16:creationId xmlns:a16="http://schemas.microsoft.com/office/drawing/2014/main" id="{32739795-48A1-F04E-A7D9-CEDE2111690E}"/>
              </a:ext>
            </a:extLst>
          </p:cNvPr>
          <p:cNvSpPr txBox="1"/>
          <p:nvPr/>
        </p:nvSpPr>
        <p:spPr>
          <a:xfrm>
            <a:off x="6707062" y="393020"/>
            <a:ext cx="1125911" cy="400110"/>
          </a:xfrm>
          <a:prstGeom prst="rect">
            <a:avLst/>
          </a:prstGeom>
          <a:solidFill>
            <a:schemeClr val="accent6">
              <a:lumMod val="20000"/>
              <a:lumOff val="80000"/>
            </a:schemeClr>
          </a:solidFill>
          <a:ln>
            <a:noFill/>
          </a:ln>
        </p:spPr>
        <p:txBody>
          <a:bodyPr wrap="square" lIns="91440" tIns="91440" rIns="91440" bIns="91440" rtlCol="0">
            <a:spAutoFit/>
          </a:bodyPr>
          <a:lstStyle/>
          <a:p>
            <a:pPr algn="ctr"/>
            <a:r>
              <a:rPr lang="en-US" sz="1400" b="1" i="0" dirty="0">
                <a:solidFill>
                  <a:schemeClr val="accent1"/>
                </a:solidFill>
                <a:latin typeface="Arial" panose="020B0604020202020204" pitchFamily="34" charset="0"/>
                <a:cs typeface="Arial" panose="020B0604020202020204" pitchFamily="34" charset="0"/>
              </a:rPr>
              <a:t>Session 2</a:t>
            </a:r>
          </a:p>
        </p:txBody>
      </p:sp>
    </p:spTree>
    <p:extLst>
      <p:ext uri="{BB962C8B-B14F-4D97-AF65-F5344CB8AC3E}">
        <p14:creationId xmlns:p14="http://schemas.microsoft.com/office/powerpoint/2010/main" val="2858755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640BE-3C55-B142-98B0-F20088F6A7BB}"/>
              </a:ext>
            </a:extLst>
          </p:cNvPr>
          <p:cNvSpPr>
            <a:spLocks noGrp="1"/>
          </p:cNvSpPr>
          <p:nvPr>
            <p:ph type="title"/>
          </p:nvPr>
        </p:nvSpPr>
        <p:spPr/>
        <p:txBody>
          <a:bodyPr/>
          <a:lstStyle/>
          <a:p>
            <a:r>
              <a:rPr lang="en-US" spc="-100" dirty="0"/>
              <a:t>How Common is Body Talk?</a:t>
            </a:r>
          </a:p>
        </p:txBody>
      </p:sp>
      <p:sp>
        <p:nvSpPr>
          <p:cNvPr id="4" name="Content Placeholder 3">
            <a:extLst>
              <a:ext uri="{FF2B5EF4-FFF2-40B4-BE49-F238E27FC236}">
                <a16:creationId xmlns:a16="http://schemas.microsoft.com/office/drawing/2014/main" id="{A75CD7A2-A245-0445-B2C8-B07719962C56}"/>
              </a:ext>
            </a:extLst>
          </p:cNvPr>
          <p:cNvSpPr>
            <a:spLocks noGrp="1"/>
          </p:cNvSpPr>
          <p:nvPr>
            <p:ph idx="1"/>
          </p:nvPr>
        </p:nvSpPr>
        <p:spPr>
          <a:xfrm>
            <a:off x="457200" y="1086181"/>
            <a:ext cx="7713121" cy="4351338"/>
          </a:xfrm>
        </p:spPr>
        <p:txBody>
          <a:bodyPr>
            <a:normAutofit/>
          </a:bodyPr>
          <a:lstStyle/>
          <a:p>
            <a:pPr marL="0" indent="0">
              <a:buNone/>
            </a:pPr>
            <a:r>
              <a:rPr lang="en-US" sz="3200" dirty="0"/>
              <a:t>Have you ever talked about how someone looks?</a:t>
            </a:r>
          </a:p>
        </p:txBody>
      </p:sp>
      <p:sp>
        <p:nvSpPr>
          <p:cNvPr id="10" name="Rectangle 9">
            <a:extLst>
              <a:ext uri="{FF2B5EF4-FFF2-40B4-BE49-F238E27FC236}">
                <a16:creationId xmlns:a16="http://schemas.microsoft.com/office/drawing/2014/main" id="{F512B396-B1C6-0A4B-B924-AF5C66136F31}"/>
              </a:ext>
            </a:extLst>
          </p:cNvPr>
          <p:cNvSpPr/>
          <p:nvPr/>
        </p:nvSpPr>
        <p:spPr>
          <a:xfrm rot="434267">
            <a:off x="1235209" y="5189688"/>
            <a:ext cx="645459" cy="1338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2F6DB4F-BC64-A548-97D6-A22152063C5E}"/>
              </a:ext>
            </a:extLst>
          </p:cNvPr>
          <p:cNvSpPr/>
          <p:nvPr/>
        </p:nvSpPr>
        <p:spPr>
          <a:xfrm rot="14168994">
            <a:off x="594411" y="5193328"/>
            <a:ext cx="748051" cy="1265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5B6B7F-E2F1-DB45-A8CD-9EAC22E5D065}"/>
              </a:ext>
            </a:extLst>
          </p:cNvPr>
          <p:cNvSpPr/>
          <p:nvPr/>
        </p:nvSpPr>
        <p:spPr>
          <a:xfrm rot="20242049">
            <a:off x="7669567" y="4843801"/>
            <a:ext cx="645459" cy="1338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A9D69-484C-B54A-8E2F-4345C2510144}"/>
              </a:ext>
            </a:extLst>
          </p:cNvPr>
          <p:cNvSpPr/>
          <p:nvPr/>
        </p:nvSpPr>
        <p:spPr>
          <a:xfrm rot="17263142">
            <a:off x="8155189" y="5120885"/>
            <a:ext cx="645459" cy="1338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Table 15">
            <a:extLst>
              <a:ext uri="{FF2B5EF4-FFF2-40B4-BE49-F238E27FC236}">
                <a16:creationId xmlns:a16="http://schemas.microsoft.com/office/drawing/2014/main" id="{C8CAED79-11DB-3A4F-B820-981ECB188970}"/>
              </a:ext>
            </a:extLst>
          </p:cNvPr>
          <p:cNvGraphicFramePr>
            <a:graphicFrameLocks noGrp="1"/>
          </p:cNvGraphicFramePr>
          <p:nvPr>
            <p:extLst>
              <p:ext uri="{D42A27DB-BD31-4B8C-83A1-F6EECF244321}">
                <p14:modId xmlns:p14="http://schemas.microsoft.com/office/powerpoint/2010/main" val="1918175927"/>
              </p:ext>
            </p:extLst>
          </p:nvPr>
        </p:nvGraphicFramePr>
        <p:xfrm>
          <a:off x="560301" y="2614115"/>
          <a:ext cx="8079604" cy="1174662"/>
        </p:xfrm>
        <a:graphic>
          <a:graphicData uri="http://schemas.openxmlformats.org/drawingml/2006/table">
            <a:tbl>
              <a:tblPr>
                <a:noFill/>
                <a:tableStyleId>{5C22544A-7EE6-4342-B048-85BDC9FD1C3A}</a:tableStyleId>
              </a:tblPr>
              <a:tblGrid>
                <a:gridCol w="2750047">
                  <a:extLst>
                    <a:ext uri="{9D8B030D-6E8A-4147-A177-3AD203B41FA5}">
                      <a16:colId xmlns:a16="http://schemas.microsoft.com/office/drawing/2014/main" val="3983331670"/>
                    </a:ext>
                  </a:extLst>
                </a:gridCol>
                <a:gridCol w="2585918">
                  <a:extLst>
                    <a:ext uri="{9D8B030D-6E8A-4147-A177-3AD203B41FA5}">
                      <a16:colId xmlns:a16="http://schemas.microsoft.com/office/drawing/2014/main" val="1104343476"/>
                    </a:ext>
                  </a:extLst>
                </a:gridCol>
                <a:gridCol w="2743639">
                  <a:extLst>
                    <a:ext uri="{9D8B030D-6E8A-4147-A177-3AD203B41FA5}">
                      <a16:colId xmlns:a16="http://schemas.microsoft.com/office/drawing/2014/main" val="1149708330"/>
                    </a:ext>
                  </a:extLst>
                </a:gridCol>
              </a:tblGrid>
              <a:tr h="587331">
                <a:tc>
                  <a:txBody>
                    <a:bodyPr/>
                    <a:lstStyle/>
                    <a:p>
                      <a:pPr marL="0" marR="0" algn="ctr">
                        <a:lnSpc>
                          <a:spcPct val="115000"/>
                        </a:lnSpc>
                        <a:spcBef>
                          <a:spcPts val="0"/>
                        </a:spcBef>
                        <a:spcAft>
                          <a:spcPts val="0"/>
                        </a:spcAft>
                      </a:pPr>
                      <a:r>
                        <a:rPr lang="en-US" sz="2000" b="1" dirty="0">
                          <a:solidFill>
                            <a:schemeClr val="bg1"/>
                          </a:solidFill>
                          <a:effectLst/>
                          <a:latin typeface="Arial" panose="020B0604020202020204" pitchFamily="34" charset="0"/>
                          <a:ea typeface="Arial" panose="020B0604020202020204" pitchFamily="34" charset="0"/>
                          <a:cs typeface="Arial" panose="020B0604020202020204" pitchFamily="34" charset="0"/>
                        </a:rPr>
                        <a:t>Hands Raised</a:t>
                      </a:r>
                    </a:p>
                  </a:txBody>
                  <a:tcPr marL="181970" marR="63184" marT="90985" marB="9098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marL="0" marR="0" algn="ctr">
                        <a:lnSpc>
                          <a:spcPct val="115000"/>
                        </a:lnSpc>
                        <a:spcBef>
                          <a:spcPts val="0"/>
                        </a:spcBef>
                        <a:spcAft>
                          <a:spcPts val="600"/>
                        </a:spcAft>
                      </a:pPr>
                      <a:r>
                        <a:rPr lang="en-US" sz="2000" b="1" dirty="0">
                          <a:solidFill>
                            <a:schemeClr val="bg1"/>
                          </a:solidFill>
                          <a:effectLst/>
                          <a:latin typeface="Arial" panose="020B0604020202020204" pitchFamily="34" charset="0"/>
                          <a:cs typeface="Arial" panose="020B0604020202020204" pitchFamily="34" charset="0"/>
                        </a:rPr>
                        <a:t># of pupils</a:t>
                      </a:r>
                    </a:p>
                  </a:txBody>
                  <a:tcPr marL="181970" marR="63184" marT="90985" marB="9098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marL="0" marR="0" algn="ctr">
                        <a:lnSpc>
                          <a:spcPct val="115000"/>
                        </a:lnSpc>
                        <a:spcBef>
                          <a:spcPts val="0"/>
                        </a:spcBef>
                        <a:spcAft>
                          <a:spcPts val="600"/>
                        </a:spcAft>
                      </a:pPr>
                      <a:r>
                        <a:rPr lang="en-US" sz="2000" b="1" dirty="0">
                          <a:solidFill>
                            <a:schemeClr val="bg1"/>
                          </a:solidFill>
                          <a:effectLst/>
                          <a:latin typeface="Arial" panose="020B0604020202020204" pitchFamily="34" charset="0"/>
                          <a:ea typeface="Arial" panose="020B0604020202020204" pitchFamily="34" charset="0"/>
                          <a:cs typeface="Arial" panose="020B0604020202020204" pitchFamily="34" charset="0"/>
                        </a:rPr>
                        <a:t>Percentage</a:t>
                      </a:r>
                    </a:p>
                  </a:txBody>
                  <a:tcPr marL="181970" marR="63184" marT="90985" marB="9098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extLst>
                  <a:ext uri="{0D108BD9-81ED-4DB2-BD59-A6C34878D82A}">
                    <a16:rowId xmlns:a16="http://schemas.microsoft.com/office/drawing/2014/main" val="983290499"/>
                  </a:ext>
                </a:extLst>
              </a:tr>
              <a:tr h="587331">
                <a:tc>
                  <a:txBody>
                    <a:bodyPr/>
                    <a:lstStyle/>
                    <a:p>
                      <a:pPr marL="0" marR="0" algn="ctr">
                        <a:lnSpc>
                          <a:spcPct val="115000"/>
                        </a:lnSpc>
                        <a:spcBef>
                          <a:spcPts val="0"/>
                        </a:spcBef>
                        <a:spcAft>
                          <a:spcPts val="0"/>
                        </a:spcAft>
                      </a:pPr>
                      <a:r>
                        <a:rPr lang="en-US" sz="2000" b="1" dirty="0">
                          <a:solidFill>
                            <a:schemeClr val="accent1"/>
                          </a:solidFill>
                          <a:effectLst/>
                          <a:latin typeface="Arial" panose="020B0604020202020204" pitchFamily="34" charset="0"/>
                          <a:ea typeface="Arial" panose="020B0604020202020204" pitchFamily="34" charset="0"/>
                          <a:cs typeface="Arial" panose="020B0604020202020204" pitchFamily="34" charset="0"/>
                        </a:rPr>
                        <a:t>1</a:t>
                      </a:r>
                    </a:p>
                  </a:txBody>
                  <a:tcPr marL="181970" marR="63184" marT="90985" marB="9098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en-US" sz="2000" b="1" dirty="0">
                          <a:solidFill>
                            <a:schemeClr val="accent1"/>
                          </a:solidFill>
                          <a:effectLst/>
                          <a:latin typeface="Arial" panose="020B0604020202020204" pitchFamily="34" charset="0"/>
                          <a:cs typeface="Arial" panose="020B0604020202020204" pitchFamily="34" charset="0"/>
                        </a:rPr>
                        <a:t>1</a:t>
                      </a:r>
                    </a:p>
                  </a:txBody>
                  <a:tcPr marL="181970" marR="63184" marT="90985" marB="9098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en-US" sz="2000" b="1" dirty="0">
                          <a:solidFill>
                            <a:schemeClr val="accent1"/>
                          </a:solidFill>
                          <a:effectLst/>
                          <a:latin typeface="Arial" panose="020B0604020202020204" pitchFamily="34" charset="0"/>
                          <a:ea typeface="Arial" panose="020B0604020202020204" pitchFamily="34" charset="0"/>
                          <a:cs typeface="Arial" panose="020B0604020202020204" pitchFamily="34" charset="0"/>
                        </a:rPr>
                        <a:t>100%</a:t>
                      </a:r>
                    </a:p>
                  </a:txBody>
                  <a:tcPr marL="181970" marR="63184" marT="90985" marB="9098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2257861471"/>
                  </a:ext>
                </a:extLst>
              </a:tr>
            </a:tbl>
          </a:graphicData>
        </a:graphic>
      </p:graphicFrame>
      <p:sp>
        <p:nvSpPr>
          <p:cNvPr id="15" name="TextBox 14">
            <a:extLst>
              <a:ext uri="{FF2B5EF4-FFF2-40B4-BE49-F238E27FC236}">
                <a16:creationId xmlns:a16="http://schemas.microsoft.com/office/drawing/2014/main" id="{562512BE-ECE4-F74A-B3C7-0E75DBA43FB9}"/>
              </a:ext>
            </a:extLst>
          </p:cNvPr>
          <p:cNvSpPr txBox="1"/>
          <p:nvPr/>
        </p:nvSpPr>
        <p:spPr>
          <a:xfrm>
            <a:off x="6707062" y="393020"/>
            <a:ext cx="1125911" cy="400110"/>
          </a:xfrm>
          <a:prstGeom prst="rect">
            <a:avLst/>
          </a:prstGeom>
          <a:solidFill>
            <a:schemeClr val="accent6">
              <a:lumMod val="20000"/>
              <a:lumOff val="80000"/>
            </a:schemeClr>
          </a:solidFill>
          <a:ln>
            <a:noFill/>
          </a:ln>
        </p:spPr>
        <p:txBody>
          <a:bodyPr wrap="square" lIns="91440" tIns="91440" rIns="91440" bIns="91440" rtlCol="0">
            <a:spAutoFit/>
          </a:bodyPr>
          <a:lstStyle/>
          <a:p>
            <a:pPr algn="ctr"/>
            <a:r>
              <a:rPr lang="en-US" sz="1400" b="1" i="0" dirty="0">
                <a:solidFill>
                  <a:schemeClr val="accent1"/>
                </a:solidFill>
                <a:latin typeface="Arial" panose="020B0604020202020204" pitchFamily="34" charset="0"/>
                <a:cs typeface="Arial" panose="020B0604020202020204" pitchFamily="34" charset="0"/>
              </a:rPr>
              <a:t>Session 2</a:t>
            </a:r>
          </a:p>
        </p:txBody>
      </p:sp>
    </p:spTree>
    <p:extLst>
      <p:ext uri="{BB962C8B-B14F-4D97-AF65-F5344CB8AC3E}">
        <p14:creationId xmlns:p14="http://schemas.microsoft.com/office/powerpoint/2010/main" val="3700663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D30F3-E47F-0246-87E8-C739592F8EC7}"/>
              </a:ext>
            </a:extLst>
          </p:cNvPr>
          <p:cNvSpPr>
            <a:spLocks noGrp="1"/>
          </p:cNvSpPr>
          <p:nvPr>
            <p:ph type="title"/>
          </p:nvPr>
        </p:nvSpPr>
        <p:spPr/>
        <p:txBody>
          <a:bodyPr/>
          <a:lstStyle/>
          <a:p>
            <a:r>
              <a:rPr lang="en-US" dirty="0"/>
              <a:t>Flip the Script</a:t>
            </a:r>
          </a:p>
        </p:txBody>
      </p:sp>
      <p:sp>
        <p:nvSpPr>
          <p:cNvPr id="3" name="Content Placeholder 2">
            <a:extLst>
              <a:ext uri="{FF2B5EF4-FFF2-40B4-BE49-F238E27FC236}">
                <a16:creationId xmlns:a16="http://schemas.microsoft.com/office/drawing/2014/main" id="{7BA24596-F803-1445-ABDA-BAF10106DACB}"/>
              </a:ext>
            </a:extLst>
          </p:cNvPr>
          <p:cNvSpPr>
            <a:spLocks noGrp="1"/>
          </p:cNvSpPr>
          <p:nvPr>
            <p:ph idx="1"/>
          </p:nvPr>
        </p:nvSpPr>
        <p:spPr>
          <a:xfrm>
            <a:off x="457200" y="1084889"/>
            <a:ext cx="7585587" cy="4123341"/>
          </a:xfrm>
        </p:spPr>
        <p:txBody>
          <a:bodyPr/>
          <a:lstStyle/>
          <a:p>
            <a:r>
              <a:rPr lang="en-US" sz="3200" dirty="0"/>
              <a:t>What are some </a:t>
            </a:r>
            <a:r>
              <a:rPr lang="en-US" sz="3200" b="1" dirty="0">
                <a:solidFill>
                  <a:srgbClr val="E77A22"/>
                </a:solidFill>
              </a:rPr>
              <a:t>problems</a:t>
            </a:r>
            <a:r>
              <a:rPr lang="en-US" sz="3200" dirty="0"/>
              <a:t> with </a:t>
            </a:r>
            <a:br>
              <a:rPr lang="en-US" sz="3200" dirty="0"/>
            </a:br>
            <a:r>
              <a:rPr lang="en-US" sz="3200" dirty="0"/>
              <a:t>body talk?</a:t>
            </a:r>
          </a:p>
          <a:p>
            <a:r>
              <a:rPr lang="en-US" sz="3200" dirty="0"/>
              <a:t>What other topics can we talk about that are not about how we look?</a:t>
            </a:r>
          </a:p>
        </p:txBody>
      </p:sp>
      <p:pic>
        <p:nvPicPr>
          <p:cNvPr id="8" name="Picture 7">
            <a:extLst>
              <a:ext uri="{FF2B5EF4-FFF2-40B4-BE49-F238E27FC236}">
                <a16:creationId xmlns:a16="http://schemas.microsoft.com/office/drawing/2014/main" id="{A032618B-D9FC-8644-9264-EBAF8BDFA5BF}"/>
              </a:ext>
            </a:extLst>
          </p:cNvPr>
          <p:cNvPicPr>
            <a:picLocks noChangeAspect="1"/>
          </p:cNvPicPr>
          <p:nvPr/>
        </p:nvPicPr>
        <p:blipFill>
          <a:blip r:embed="rId3"/>
          <a:srcRect/>
          <a:stretch/>
        </p:blipFill>
        <p:spPr>
          <a:xfrm flipH="1">
            <a:off x="6066991" y="2700807"/>
            <a:ext cx="2718086" cy="3031711"/>
          </a:xfrm>
          <a:prstGeom prst="rect">
            <a:avLst/>
          </a:prstGeom>
        </p:spPr>
      </p:pic>
      <p:sp>
        <p:nvSpPr>
          <p:cNvPr id="6" name="TextBox 5">
            <a:extLst>
              <a:ext uri="{FF2B5EF4-FFF2-40B4-BE49-F238E27FC236}">
                <a16:creationId xmlns:a16="http://schemas.microsoft.com/office/drawing/2014/main" id="{7845A24E-EABD-3D47-AFD6-1BA192F1A674}"/>
              </a:ext>
            </a:extLst>
          </p:cNvPr>
          <p:cNvSpPr txBox="1"/>
          <p:nvPr/>
        </p:nvSpPr>
        <p:spPr>
          <a:xfrm>
            <a:off x="6707062" y="393020"/>
            <a:ext cx="1125911" cy="400110"/>
          </a:xfrm>
          <a:prstGeom prst="rect">
            <a:avLst/>
          </a:prstGeom>
          <a:solidFill>
            <a:schemeClr val="accent6">
              <a:lumMod val="20000"/>
              <a:lumOff val="80000"/>
            </a:schemeClr>
          </a:solidFill>
          <a:ln>
            <a:noFill/>
          </a:ln>
        </p:spPr>
        <p:txBody>
          <a:bodyPr wrap="square" lIns="91440" tIns="91440" rIns="91440" bIns="91440" rtlCol="0">
            <a:spAutoFit/>
          </a:bodyPr>
          <a:lstStyle/>
          <a:p>
            <a:pPr algn="ctr"/>
            <a:r>
              <a:rPr lang="en-US" sz="1400" b="1" i="0" dirty="0">
                <a:solidFill>
                  <a:schemeClr val="accent1"/>
                </a:solidFill>
                <a:latin typeface="Arial" panose="020B0604020202020204" pitchFamily="34" charset="0"/>
                <a:cs typeface="Arial" panose="020B0604020202020204" pitchFamily="34" charset="0"/>
              </a:rPr>
              <a:t>Session 2</a:t>
            </a:r>
          </a:p>
        </p:txBody>
      </p:sp>
    </p:spTree>
    <p:extLst>
      <p:ext uri="{BB962C8B-B14F-4D97-AF65-F5344CB8AC3E}">
        <p14:creationId xmlns:p14="http://schemas.microsoft.com/office/powerpoint/2010/main" val="1429673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Amazing Me">
      <a:dk1>
        <a:srgbClr val="000000"/>
      </a:dk1>
      <a:lt1>
        <a:srgbClr val="FFFFFF"/>
      </a:lt1>
      <a:dk2>
        <a:srgbClr val="44546A"/>
      </a:dk2>
      <a:lt2>
        <a:srgbClr val="E7E6E6"/>
      </a:lt2>
      <a:accent1>
        <a:srgbClr val="0083D3"/>
      </a:accent1>
      <a:accent2>
        <a:srgbClr val="E77922"/>
      </a:accent2>
      <a:accent3>
        <a:srgbClr val="3B9B47"/>
      </a:accent3>
      <a:accent4>
        <a:srgbClr val="E9D946"/>
      </a:accent4>
      <a:accent5>
        <a:srgbClr val="D32C30"/>
      </a:accent5>
      <a:accent6>
        <a:srgbClr val="34C7F5"/>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0a340b5-9128-471d-b114-f8f96caf80f9">
      <Terms xmlns="http://schemas.microsoft.com/office/infopath/2007/PartnerControls"/>
    </lcf76f155ced4ddcb4097134ff3c332f>
    <TaxCatchAll xmlns="edbf9ae9-a3a5-4699-873b-f249c545eea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157F210DF78954186BB6DDFB03D849D" ma:contentTypeVersion="17" ma:contentTypeDescription="Create a new document." ma:contentTypeScope="" ma:versionID="f3f3b6545f54a243a0359d146f3553f4">
  <xsd:schema xmlns:xsd="http://www.w3.org/2001/XMLSchema" xmlns:xs="http://www.w3.org/2001/XMLSchema" xmlns:p="http://schemas.microsoft.com/office/2006/metadata/properties" xmlns:ns2="90a340b5-9128-471d-b114-f8f96caf80f9" xmlns:ns3="edbf9ae9-a3a5-4699-873b-f249c545eead" targetNamespace="http://schemas.microsoft.com/office/2006/metadata/properties" ma:root="true" ma:fieldsID="57de55bc5f8f0a3a67ff5d9b27e8552f" ns2:_="" ns3:_="">
    <xsd:import namespace="90a340b5-9128-471d-b114-f8f96caf80f9"/>
    <xsd:import namespace="edbf9ae9-a3a5-4699-873b-f249c545eea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2:lcf76f155ced4ddcb4097134ff3c332f" minOccurs="0"/>
                <xsd:element ref="ns3:TaxCatchAll"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a340b5-9128-471d-b114-f8f96caf80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70556e47-7c18-40c1-a6fe-8d4749c3e58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dbf9ae9-a3a5-4699-873b-f249c545eead"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b4c44d78-387a-4579-9c4f-cc5434528c05}" ma:internalName="TaxCatchAll" ma:showField="CatchAllData" ma:web="edbf9ae9-a3a5-4699-873b-f249c545eead">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77F33C5-E2B9-4E54-9325-756F603FC208}">
  <ds:schemaRefs>
    <ds:schemaRef ds:uri="http://schemas.microsoft.com/sharepoint/v3/contenttype/forms"/>
  </ds:schemaRefs>
</ds:datastoreItem>
</file>

<file path=customXml/itemProps2.xml><?xml version="1.0" encoding="utf-8"?>
<ds:datastoreItem xmlns:ds="http://schemas.openxmlformats.org/officeDocument/2006/customXml" ds:itemID="{36E5C688-1C44-4EB3-823B-AACC047037A4}">
  <ds:schemaRefs>
    <ds:schemaRef ds:uri="http://purl.org/dc/elements/1.1/"/>
    <ds:schemaRef ds:uri="0b5f8546-f232-423b-b5ab-b50858856574"/>
    <ds:schemaRef ds:uri="http://schemas.microsoft.com/office/2006/metadata/properties"/>
    <ds:schemaRef ds:uri="http://schemas.microsoft.com/sharepoint/v3"/>
    <ds:schemaRef ds:uri="http://schemas.microsoft.com/office/infopath/2007/PartnerControls"/>
    <ds:schemaRef ds:uri="http://schemas.openxmlformats.org/package/2006/metadata/core-properties"/>
    <ds:schemaRef ds:uri="http://www.w3.org/XML/1998/namespace"/>
    <ds:schemaRef ds:uri="http://schemas.microsoft.com/office/2006/documentManagement/types"/>
    <ds:schemaRef ds:uri="2f80ae54-6d9f-4f2a-b7e8-58987361d6c8"/>
    <ds:schemaRef ds:uri="http://purl.org/dc/dcmitype/"/>
    <ds:schemaRef ds:uri="http://purl.org/dc/terms/"/>
    <ds:schemaRef ds:uri="90a340b5-9128-471d-b114-f8f96caf80f9"/>
    <ds:schemaRef ds:uri="edbf9ae9-a3a5-4699-873b-f249c545eead"/>
  </ds:schemaRefs>
</ds:datastoreItem>
</file>

<file path=customXml/itemProps3.xml><?xml version="1.0" encoding="utf-8"?>
<ds:datastoreItem xmlns:ds="http://schemas.openxmlformats.org/officeDocument/2006/customXml" ds:itemID="{0413549C-7502-4C58-AE14-B53809ABAF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a340b5-9128-471d-b114-f8f96caf80f9"/>
    <ds:schemaRef ds:uri="edbf9ae9-a3a5-4699-873b-f249c545ee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3160</Words>
  <Application>Microsoft Office PowerPoint</Application>
  <PresentationFormat>On-screen Show (4:3)</PresentationFormat>
  <Paragraphs>248</Paragraphs>
  <Slides>17</Slides>
  <Notes>17</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Tahoma</vt:lpstr>
      <vt:lpstr>Office Theme</vt:lpstr>
      <vt:lpstr>PowerPoint Presentation</vt:lpstr>
      <vt:lpstr>We are going to talk about our bodies.   How do we create a safe, respectful,  and kind space?</vt:lpstr>
      <vt:lpstr>Body Confidence</vt:lpstr>
      <vt:lpstr>Comparisons</vt:lpstr>
      <vt:lpstr>Agree or Disagree</vt:lpstr>
      <vt:lpstr>Why Do We Compare?</vt:lpstr>
      <vt:lpstr>Body Talk</vt:lpstr>
      <vt:lpstr>How Common is Body Talk?</vt:lpstr>
      <vt:lpstr>Flip the Script</vt:lpstr>
      <vt:lpstr>Practice: Flip the Script</vt:lpstr>
      <vt:lpstr>How did it feel to flip the script?</vt:lpstr>
      <vt:lpstr>Let’s Review</vt:lpstr>
      <vt:lpstr>Media &amp; Celebrities</vt:lpstr>
      <vt:lpstr>Body Dissatisfaction</vt:lpstr>
      <vt:lpstr>Positive Thoughts</vt:lpstr>
      <vt:lpstr>3-2-1</vt:lpstr>
      <vt:lpstr>Glossary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Becky Johnson</dc:creator>
  <cp:lastModifiedBy>Catia Azevedo</cp:lastModifiedBy>
  <cp:revision>150</cp:revision>
  <dcterms:created xsi:type="dcterms:W3CDTF">2020-04-29T16:43:04Z</dcterms:created>
  <dcterms:modified xsi:type="dcterms:W3CDTF">2023-08-04T16:21:31Z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0x010100D157F210DF78954186BB6DDFB03D849D</vt:lpwstr>
  </property>
  <property fmtid="{D5CDD505-2E9C-101B-9397-08002B2CF9AE}" pid="3" name="MediaServiceImageTags">
    <vt:lpwstr/>
  </property>
</Properties>
</file>